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533" r:id="rId3"/>
    <p:sldId id="362" r:id="rId4"/>
    <p:sldId id="363" r:id="rId5"/>
    <p:sldId id="364" r:id="rId6"/>
    <p:sldId id="365" r:id="rId7"/>
    <p:sldId id="366" r:id="rId8"/>
    <p:sldId id="367" r:id="rId9"/>
    <p:sldId id="372" r:id="rId10"/>
    <p:sldId id="374" r:id="rId11"/>
    <p:sldId id="389" r:id="rId12"/>
    <p:sldId id="390" r:id="rId13"/>
    <p:sldId id="391" r:id="rId14"/>
    <p:sldId id="392" r:id="rId15"/>
    <p:sldId id="371" r:id="rId16"/>
    <p:sldId id="382" r:id="rId17"/>
    <p:sldId id="383" r:id="rId18"/>
    <p:sldId id="384" r:id="rId19"/>
    <p:sldId id="385" r:id="rId20"/>
    <p:sldId id="386" r:id="rId21"/>
    <p:sldId id="387" r:id="rId22"/>
    <p:sldId id="388" r:id="rId23"/>
    <p:sldId id="393" r:id="rId24"/>
    <p:sldId id="354" r:id="rId25"/>
    <p:sldId id="516" r:id="rId26"/>
    <p:sldId id="512" r:id="rId27"/>
    <p:sldId id="513" r:id="rId28"/>
    <p:sldId id="514" r:id="rId29"/>
    <p:sldId id="529" r:id="rId30"/>
    <p:sldId id="527" r:id="rId31"/>
    <p:sldId id="267" r:id="rId32"/>
    <p:sldId id="531" r:id="rId33"/>
    <p:sldId id="271" r:id="rId34"/>
    <p:sldId id="532" r:id="rId35"/>
    <p:sldId id="259" r:id="rId36"/>
    <p:sldId id="262" r:id="rId37"/>
    <p:sldId id="263" r:id="rId38"/>
    <p:sldId id="264" r:id="rId39"/>
    <p:sldId id="260" r:id="rId40"/>
    <p:sldId id="261" r:id="rId41"/>
    <p:sldId id="265" r:id="rId42"/>
    <p:sldId id="266" r:id="rId43"/>
    <p:sldId id="268" r:id="rId44"/>
    <p:sldId id="515" r:id="rId4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68"/>
    <p:restoredTop sz="96197"/>
  </p:normalViewPr>
  <p:slideViewPr>
    <p:cSldViewPr snapToGrid="0">
      <p:cViewPr varScale="1">
        <p:scale>
          <a:sx n="100" d="100"/>
          <a:sy n="100" d="100"/>
        </p:scale>
        <p:origin x="184"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C02DF-97C9-3E4A-A397-68E79E5A5E49}" type="datetimeFigureOut">
              <a:rPr kumimoji="1" lang="ja-JP" altLang="en-US" smtClean="0"/>
              <a:t>2023/10/21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8CBE4-38F1-C542-B380-F5853D5D69F7}" type="slidenum">
              <a:rPr kumimoji="1" lang="ja-JP" altLang="en-US" smtClean="0"/>
              <a:t>‹#›</a:t>
            </a:fld>
            <a:endParaRPr kumimoji="1" lang="ja-JP" altLang="en-US"/>
          </a:p>
        </p:txBody>
      </p:sp>
    </p:spTree>
    <p:extLst>
      <p:ext uri="{BB962C8B-B14F-4D97-AF65-F5344CB8AC3E}">
        <p14:creationId xmlns:p14="http://schemas.microsoft.com/office/powerpoint/2010/main" val="11162970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4E31BB5-CFC2-D845-8C39-44848BF0A68F}" type="slidenum">
              <a:rPr kumimoji="1" lang="ja-JP" altLang="en-US" smtClean="0"/>
              <a:t>35</a:t>
            </a:fld>
            <a:endParaRPr kumimoji="1" lang="ja-JP" altLang="en-US"/>
          </a:p>
        </p:txBody>
      </p:sp>
    </p:spTree>
    <p:extLst>
      <p:ext uri="{BB962C8B-B14F-4D97-AF65-F5344CB8AC3E}">
        <p14:creationId xmlns:p14="http://schemas.microsoft.com/office/powerpoint/2010/main" val="3057126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EBAE85-A2F4-FE51-D911-2F2536B94FC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AD56730-B0F9-F5AD-8898-1EEEA28363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E5ED4EC-CB53-D717-6B2C-24EAFAA60F0E}"/>
              </a:ext>
            </a:extLst>
          </p:cNvPr>
          <p:cNvSpPr>
            <a:spLocks noGrp="1"/>
          </p:cNvSpPr>
          <p:nvPr>
            <p:ph type="dt" sz="half" idx="10"/>
          </p:nvPr>
        </p:nvSpPr>
        <p:spPr/>
        <p:txBody>
          <a:bodyPr/>
          <a:lstStyle/>
          <a:p>
            <a:fld id="{3CEC3155-E602-2D4B-A4FC-AA093C7E955E}" type="datetimeFigureOut">
              <a:rPr kumimoji="1" lang="ja-JP" altLang="en-US" smtClean="0"/>
              <a:t>2023/10/21</a:t>
            </a:fld>
            <a:endParaRPr kumimoji="1" lang="ja-JP" altLang="en-US"/>
          </a:p>
        </p:txBody>
      </p:sp>
      <p:sp>
        <p:nvSpPr>
          <p:cNvPr id="5" name="フッター プレースホルダー 4">
            <a:extLst>
              <a:ext uri="{FF2B5EF4-FFF2-40B4-BE49-F238E27FC236}">
                <a16:creationId xmlns:a16="http://schemas.microsoft.com/office/drawing/2014/main" id="{F4C0901B-5C84-2EF3-8008-CE4A40F3572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827303-EEAC-D470-4053-CEB9EF9D4E25}"/>
              </a:ext>
            </a:extLst>
          </p:cNvPr>
          <p:cNvSpPr>
            <a:spLocks noGrp="1"/>
          </p:cNvSpPr>
          <p:nvPr>
            <p:ph type="sldNum" sz="quarter" idx="12"/>
          </p:nvPr>
        </p:nvSpPr>
        <p:spPr/>
        <p:txBody>
          <a:body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2315692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D2BE3-DE7F-A969-124D-14889084858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8A3892A-5BDD-F9CD-B7EA-2121211BE3C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1624FAC-3BBA-5139-A8BD-28337F1743E8}"/>
              </a:ext>
            </a:extLst>
          </p:cNvPr>
          <p:cNvSpPr>
            <a:spLocks noGrp="1"/>
          </p:cNvSpPr>
          <p:nvPr>
            <p:ph type="dt" sz="half" idx="10"/>
          </p:nvPr>
        </p:nvSpPr>
        <p:spPr/>
        <p:txBody>
          <a:bodyPr/>
          <a:lstStyle/>
          <a:p>
            <a:fld id="{3CEC3155-E602-2D4B-A4FC-AA093C7E955E}" type="datetimeFigureOut">
              <a:rPr kumimoji="1" lang="ja-JP" altLang="en-US" smtClean="0"/>
              <a:t>2023/10/21</a:t>
            </a:fld>
            <a:endParaRPr kumimoji="1" lang="ja-JP" altLang="en-US"/>
          </a:p>
        </p:txBody>
      </p:sp>
      <p:sp>
        <p:nvSpPr>
          <p:cNvPr id="5" name="フッター プレースホルダー 4">
            <a:extLst>
              <a:ext uri="{FF2B5EF4-FFF2-40B4-BE49-F238E27FC236}">
                <a16:creationId xmlns:a16="http://schemas.microsoft.com/office/drawing/2014/main" id="{99AE5868-E4F9-6483-CC3E-9267397C57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3266BA7-9E92-D2B4-AB05-6C6B172DB6C3}"/>
              </a:ext>
            </a:extLst>
          </p:cNvPr>
          <p:cNvSpPr>
            <a:spLocks noGrp="1"/>
          </p:cNvSpPr>
          <p:nvPr>
            <p:ph type="sldNum" sz="quarter" idx="12"/>
          </p:nvPr>
        </p:nvSpPr>
        <p:spPr/>
        <p:txBody>
          <a:body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361061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AEA5103-0283-D3BE-DCD0-0965C51E850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ADC9CAB-40C4-FD94-8FF3-13993AF90EC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190FA3-FC1E-F8AD-B58A-96C1A575215D}"/>
              </a:ext>
            </a:extLst>
          </p:cNvPr>
          <p:cNvSpPr>
            <a:spLocks noGrp="1"/>
          </p:cNvSpPr>
          <p:nvPr>
            <p:ph type="dt" sz="half" idx="10"/>
          </p:nvPr>
        </p:nvSpPr>
        <p:spPr/>
        <p:txBody>
          <a:bodyPr/>
          <a:lstStyle/>
          <a:p>
            <a:fld id="{3CEC3155-E602-2D4B-A4FC-AA093C7E955E}" type="datetimeFigureOut">
              <a:rPr kumimoji="1" lang="ja-JP" altLang="en-US" smtClean="0"/>
              <a:t>2023/10/21</a:t>
            </a:fld>
            <a:endParaRPr kumimoji="1" lang="ja-JP" altLang="en-US"/>
          </a:p>
        </p:txBody>
      </p:sp>
      <p:sp>
        <p:nvSpPr>
          <p:cNvPr id="5" name="フッター プレースホルダー 4">
            <a:extLst>
              <a:ext uri="{FF2B5EF4-FFF2-40B4-BE49-F238E27FC236}">
                <a16:creationId xmlns:a16="http://schemas.microsoft.com/office/drawing/2014/main" id="{BE4D780C-8E4D-A45F-7916-7AB5CA79FA8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F5C245B-865C-3E2F-1387-9C4C3F2CE090}"/>
              </a:ext>
            </a:extLst>
          </p:cNvPr>
          <p:cNvSpPr>
            <a:spLocks noGrp="1"/>
          </p:cNvSpPr>
          <p:nvPr>
            <p:ph type="sldNum" sz="quarter" idx="12"/>
          </p:nvPr>
        </p:nvSpPr>
        <p:spPr/>
        <p:txBody>
          <a:body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1192731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文字入力スペース">
    <p:spTree>
      <p:nvGrpSpPr>
        <p:cNvPr id="1" name=""/>
        <p:cNvGrpSpPr/>
        <p:nvPr/>
      </p:nvGrpSpPr>
      <p:grpSpPr>
        <a:xfrm>
          <a:off x="0" y="0"/>
          <a:ext cx="0" cy="0"/>
          <a:chOff x="0" y="0"/>
          <a:chExt cx="0" cy="0"/>
        </a:xfrm>
      </p:grpSpPr>
      <p:sp>
        <p:nvSpPr>
          <p:cNvPr id="2" name="タイトル 1"/>
          <p:cNvSpPr>
            <a:spLocks noGrp="1"/>
          </p:cNvSpPr>
          <p:nvPr>
            <p:ph type="title"/>
          </p:nvPr>
        </p:nvSpPr>
        <p:spPr>
          <a:xfrm>
            <a:off x="623392" y="116632"/>
            <a:ext cx="10972800" cy="504056"/>
          </a:xfrm>
          <a:prstGeom prst="rect">
            <a:avLst/>
          </a:prstGeom>
        </p:spPr>
        <p:txBody>
          <a:bodyPr/>
          <a:lstStyle>
            <a:lvl1pPr>
              <a:defRPr sz="3600"/>
            </a:lvl1pPr>
          </a:lstStyle>
          <a:p>
            <a:endParaRPr kumimoji="1" lang="ja-JP" altLang="en-US" dirty="0"/>
          </a:p>
        </p:txBody>
      </p:sp>
      <p:sp>
        <p:nvSpPr>
          <p:cNvPr id="3" name="タイトル 1"/>
          <p:cNvSpPr txBox="1">
            <a:spLocks/>
          </p:cNvSpPr>
          <p:nvPr userDrawn="1"/>
        </p:nvSpPr>
        <p:spPr>
          <a:xfrm>
            <a:off x="1007435" y="3212976"/>
            <a:ext cx="10972800" cy="223224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ja-JP"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4" name="タイトル 1"/>
          <p:cNvSpPr txBox="1">
            <a:spLocks/>
          </p:cNvSpPr>
          <p:nvPr userDrawn="1"/>
        </p:nvSpPr>
        <p:spPr>
          <a:xfrm>
            <a:off x="623392" y="3429000"/>
            <a:ext cx="109728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ja-JP"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タイトル 1"/>
          <p:cNvSpPr txBox="1">
            <a:spLocks/>
          </p:cNvSpPr>
          <p:nvPr userDrawn="1"/>
        </p:nvSpPr>
        <p:spPr>
          <a:xfrm>
            <a:off x="719403" y="3068960"/>
            <a:ext cx="109728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ja-JP"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テキスト プレースホルダ 6"/>
          <p:cNvSpPr>
            <a:spLocks noGrp="1"/>
          </p:cNvSpPr>
          <p:nvPr>
            <p:ph type="body" sz="quarter" idx="10"/>
          </p:nvPr>
        </p:nvSpPr>
        <p:spPr>
          <a:xfrm>
            <a:off x="623392" y="980728"/>
            <a:ext cx="10972799" cy="5184576"/>
          </a:xfrm>
          <a:prstGeom prst="rect">
            <a:avLst/>
          </a:prstGeom>
        </p:spPr>
        <p:txBody>
          <a:bodyPr/>
          <a:lstStyle>
            <a:lvl1pPr marL="457200" indent="-457200">
              <a:buFont typeface="Arial" panose="020B0604020202020204" pitchFamily="34" charset="0"/>
              <a:buChar char="•"/>
              <a:defRPr sz="2800"/>
            </a:lvl1pPr>
          </a:lstStyle>
          <a:p>
            <a:pPr lvl="0"/>
            <a:endParaRPr kumimoji="1" lang="ja-JP" altLang="en-US" dirty="0"/>
          </a:p>
        </p:txBody>
      </p:sp>
    </p:spTree>
    <p:extLst>
      <p:ext uri="{BB962C8B-B14F-4D97-AF65-F5344CB8AC3E}">
        <p14:creationId xmlns:p14="http://schemas.microsoft.com/office/powerpoint/2010/main" val="1016227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6598B9-37DC-F382-ACF7-2C8EFAE51F8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51D17D-E09A-422E-7989-28C0446A5D8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73C39A-DA7E-4471-2D28-519F2600A576}"/>
              </a:ext>
            </a:extLst>
          </p:cNvPr>
          <p:cNvSpPr>
            <a:spLocks noGrp="1"/>
          </p:cNvSpPr>
          <p:nvPr>
            <p:ph type="dt" sz="half" idx="10"/>
          </p:nvPr>
        </p:nvSpPr>
        <p:spPr/>
        <p:txBody>
          <a:bodyPr/>
          <a:lstStyle/>
          <a:p>
            <a:fld id="{3CEC3155-E602-2D4B-A4FC-AA093C7E955E}" type="datetimeFigureOut">
              <a:rPr kumimoji="1" lang="ja-JP" altLang="en-US" smtClean="0"/>
              <a:t>2023/10/21</a:t>
            </a:fld>
            <a:endParaRPr kumimoji="1" lang="ja-JP" altLang="en-US"/>
          </a:p>
        </p:txBody>
      </p:sp>
      <p:sp>
        <p:nvSpPr>
          <p:cNvPr id="5" name="フッター プレースホルダー 4">
            <a:extLst>
              <a:ext uri="{FF2B5EF4-FFF2-40B4-BE49-F238E27FC236}">
                <a16:creationId xmlns:a16="http://schemas.microsoft.com/office/drawing/2014/main" id="{C50BE322-FB9B-60E9-C03E-792244D569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2414EC7-78C4-83DA-8E28-19DB3F6120C8}"/>
              </a:ext>
            </a:extLst>
          </p:cNvPr>
          <p:cNvSpPr>
            <a:spLocks noGrp="1"/>
          </p:cNvSpPr>
          <p:nvPr>
            <p:ph type="sldNum" sz="quarter" idx="12"/>
          </p:nvPr>
        </p:nvSpPr>
        <p:spPr/>
        <p:txBody>
          <a:body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2715958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BF6F4-B4D9-5313-C740-9729197A23E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4F28DE-62FE-7950-6862-2B1BE05A91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D7E461A-C9AA-DD47-9454-40B95C42B44C}"/>
              </a:ext>
            </a:extLst>
          </p:cNvPr>
          <p:cNvSpPr>
            <a:spLocks noGrp="1"/>
          </p:cNvSpPr>
          <p:nvPr>
            <p:ph type="dt" sz="half" idx="10"/>
          </p:nvPr>
        </p:nvSpPr>
        <p:spPr/>
        <p:txBody>
          <a:bodyPr/>
          <a:lstStyle/>
          <a:p>
            <a:fld id="{3CEC3155-E602-2D4B-A4FC-AA093C7E955E}" type="datetimeFigureOut">
              <a:rPr kumimoji="1" lang="ja-JP" altLang="en-US" smtClean="0"/>
              <a:t>2023/10/21</a:t>
            </a:fld>
            <a:endParaRPr kumimoji="1" lang="ja-JP" altLang="en-US"/>
          </a:p>
        </p:txBody>
      </p:sp>
      <p:sp>
        <p:nvSpPr>
          <p:cNvPr id="5" name="フッター プレースホルダー 4">
            <a:extLst>
              <a:ext uri="{FF2B5EF4-FFF2-40B4-BE49-F238E27FC236}">
                <a16:creationId xmlns:a16="http://schemas.microsoft.com/office/drawing/2014/main" id="{125BA0BB-A865-F9DD-CEF1-4204B14A80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217DAB6-183E-E067-B5B9-1D4940C64643}"/>
              </a:ext>
            </a:extLst>
          </p:cNvPr>
          <p:cNvSpPr>
            <a:spLocks noGrp="1"/>
          </p:cNvSpPr>
          <p:nvPr>
            <p:ph type="sldNum" sz="quarter" idx="12"/>
          </p:nvPr>
        </p:nvSpPr>
        <p:spPr/>
        <p:txBody>
          <a:body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2344454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F08B1B-B91B-BCB6-41A7-B6F042B43DE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EF90536-7CDE-2C2B-2FB5-F8137146071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FBA598D-FC1F-9FB3-26B8-24911FA2F93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EDE47AE-A9DF-B855-7F7F-870C13CEAAA8}"/>
              </a:ext>
            </a:extLst>
          </p:cNvPr>
          <p:cNvSpPr>
            <a:spLocks noGrp="1"/>
          </p:cNvSpPr>
          <p:nvPr>
            <p:ph type="dt" sz="half" idx="10"/>
          </p:nvPr>
        </p:nvSpPr>
        <p:spPr/>
        <p:txBody>
          <a:bodyPr/>
          <a:lstStyle/>
          <a:p>
            <a:fld id="{3CEC3155-E602-2D4B-A4FC-AA093C7E955E}" type="datetimeFigureOut">
              <a:rPr kumimoji="1" lang="ja-JP" altLang="en-US" smtClean="0"/>
              <a:t>2023/10/21</a:t>
            </a:fld>
            <a:endParaRPr kumimoji="1" lang="ja-JP" altLang="en-US"/>
          </a:p>
        </p:txBody>
      </p:sp>
      <p:sp>
        <p:nvSpPr>
          <p:cNvPr id="6" name="フッター プレースホルダー 5">
            <a:extLst>
              <a:ext uri="{FF2B5EF4-FFF2-40B4-BE49-F238E27FC236}">
                <a16:creationId xmlns:a16="http://schemas.microsoft.com/office/drawing/2014/main" id="{4E566F3E-09CF-8CE6-34AD-0A9B35521D4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5BE257E-0631-92D2-7BCA-D39ABA6D882C}"/>
              </a:ext>
            </a:extLst>
          </p:cNvPr>
          <p:cNvSpPr>
            <a:spLocks noGrp="1"/>
          </p:cNvSpPr>
          <p:nvPr>
            <p:ph type="sldNum" sz="quarter" idx="12"/>
          </p:nvPr>
        </p:nvSpPr>
        <p:spPr/>
        <p:txBody>
          <a:body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3130435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34D1B-395B-205D-F0A8-89F0CE76532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45EC65-C5A6-134F-B976-6008C9ADB8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836F3A7-6723-1BF9-A293-17303E22D30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B677BF6-24AE-5F7F-C756-3B580BF96C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231F1B6-DF73-1E45-7540-11700991145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3F08CAD-C4DB-3EC0-13BB-B41CB3548CAC}"/>
              </a:ext>
            </a:extLst>
          </p:cNvPr>
          <p:cNvSpPr>
            <a:spLocks noGrp="1"/>
          </p:cNvSpPr>
          <p:nvPr>
            <p:ph type="dt" sz="half" idx="10"/>
          </p:nvPr>
        </p:nvSpPr>
        <p:spPr/>
        <p:txBody>
          <a:bodyPr/>
          <a:lstStyle/>
          <a:p>
            <a:fld id="{3CEC3155-E602-2D4B-A4FC-AA093C7E955E}" type="datetimeFigureOut">
              <a:rPr kumimoji="1" lang="ja-JP" altLang="en-US" smtClean="0"/>
              <a:t>2023/10/21</a:t>
            </a:fld>
            <a:endParaRPr kumimoji="1" lang="ja-JP" altLang="en-US"/>
          </a:p>
        </p:txBody>
      </p:sp>
      <p:sp>
        <p:nvSpPr>
          <p:cNvPr id="8" name="フッター プレースホルダー 7">
            <a:extLst>
              <a:ext uri="{FF2B5EF4-FFF2-40B4-BE49-F238E27FC236}">
                <a16:creationId xmlns:a16="http://schemas.microsoft.com/office/drawing/2014/main" id="{FDF592A3-E91D-FFD0-A53B-9535D71B99D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BFFB54C-4776-496D-AE0A-C91340CCDA6C}"/>
              </a:ext>
            </a:extLst>
          </p:cNvPr>
          <p:cNvSpPr>
            <a:spLocks noGrp="1"/>
          </p:cNvSpPr>
          <p:nvPr>
            <p:ph type="sldNum" sz="quarter" idx="12"/>
          </p:nvPr>
        </p:nvSpPr>
        <p:spPr/>
        <p:txBody>
          <a:body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350040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3B7DEF-40B7-5B55-DE00-069473D1D3B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604A296-1838-922C-8DCF-4701B74AF4FA}"/>
              </a:ext>
            </a:extLst>
          </p:cNvPr>
          <p:cNvSpPr>
            <a:spLocks noGrp="1"/>
          </p:cNvSpPr>
          <p:nvPr>
            <p:ph type="dt" sz="half" idx="10"/>
          </p:nvPr>
        </p:nvSpPr>
        <p:spPr/>
        <p:txBody>
          <a:bodyPr/>
          <a:lstStyle/>
          <a:p>
            <a:fld id="{3CEC3155-E602-2D4B-A4FC-AA093C7E955E}" type="datetimeFigureOut">
              <a:rPr kumimoji="1" lang="ja-JP" altLang="en-US" smtClean="0"/>
              <a:t>2023/10/21</a:t>
            </a:fld>
            <a:endParaRPr kumimoji="1" lang="ja-JP" altLang="en-US"/>
          </a:p>
        </p:txBody>
      </p:sp>
      <p:sp>
        <p:nvSpPr>
          <p:cNvPr id="4" name="フッター プレースホルダー 3">
            <a:extLst>
              <a:ext uri="{FF2B5EF4-FFF2-40B4-BE49-F238E27FC236}">
                <a16:creationId xmlns:a16="http://schemas.microsoft.com/office/drawing/2014/main" id="{0275AE6C-C635-6540-24AD-E8E7EC778B6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4A69F58-B8DF-5F8E-EC70-33FD60B76603}"/>
              </a:ext>
            </a:extLst>
          </p:cNvPr>
          <p:cNvSpPr>
            <a:spLocks noGrp="1"/>
          </p:cNvSpPr>
          <p:nvPr>
            <p:ph type="sldNum" sz="quarter" idx="12"/>
          </p:nvPr>
        </p:nvSpPr>
        <p:spPr/>
        <p:txBody>
          <a:body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163345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ED2D3D2-5423-280E-1213-5F65AC6E97E8}"/>
              </a:ext>
            </a:extLst>
          </p:cNvPr>
          <p:cNvSpPr>
            <a:spLocks noGrp="1"/>
          </p:cNvSpPr>
          <p:nvPr>
            <p:ph type="dt" sz="half" idx="10"/>
          </p:nvPr>
        </p:nvSpPr>
        <p:spPr/>
        <p:txBody>
          <a:bodyPr/>
          <a:lstStyle/>
          <a:p>
            <a:fld id="{3CEC3155-E602-2D4B-A4FC-AA093C7E955E}" type="datetimeFigureOut">
              <a:rPr kumimoji="1" lang="ja-JP" altLang="en-US" smtClean="0"/>
              <a:t>2023/10/21</a:t>
            </a:fld>
            <a:endParaRPr kumimoji="1" lang="ja-JP" altLang="en-US"/>
          </a:p>
        </p:txBody>
      </p:sp>
      <p:sp>
        <p:nvSpPr>
          <p:cNvPr id="3" name="フッター プレースホルダー 2">
            <a:extLst>
              <a:ext uri="{FF2B5EF4-FFF2-40B4-BE49-F238E27FC236}">
                <a16:creationId xmlns:a16="http://schemas.microsoft.com/office/drawing/2014/main" id="{844AB72F-CF54-9923-6DF5-11DB35CCA56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6E52A47-74D5-EC31-A8EA-CE43ED4C6355}"/>
              </a:ext>
            </a:extLst>
          </p:cNvPr>
          <p:cNvSpPr>
            <a:spLocks noGrp="1"/>
          </p:cNvSpPr>
          <p:nvPr>
            <p:ph type="sldNum" sz="quarter" idx="12"/>
          </p:nvPr>
        </p:nvSpPr>
        <p:spPr/>
        <p:txBody>
          <a:body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1452904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2C51D7-B3AC-3231-B90D-3DC061F7407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CC515E-2E25-8BCF-671E-261856112E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64EA902-7424-C303-61F0-D2451D65E6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6DA710F-74F1-03F4-FB6A-67753D511E1A}"/>
              </a:ext>
            </a:extLst>
          </p:cNvPr>
          <p:cNvSpPr>
            <a:spLocks noGrp="1"/>
          </p:cNvSpPr>
          <p:nvPr>
            <p:ph type="dt" sz="half" idx="10"/>
          </p:nvPr>
        </p:nvSpPr>
        <p:spPr/>
        <p:txBody>
          <a:bodyPr/>
          <a:lstStyle/>
          <a:p>
            <a:fld id="{3CEC3155-E602-2D4B-A4FC-AA093C7E955E}" type="datetimeFigureOut">
              <a:rPr kumimoji="1" lang="ja-JP" altLang="en-US" smtClean="0"/>
              <a:t>2023/10/21</a:t>
            </a:fld>
            <a:endParaRPr kumimoji="1" lang="ja-JP" altLang="en-US"/>
          </a:p>
        </p:txBody>
      </p:sp>
      <p:sp>
        <p:nvSpPr>
          <p:cNvPr id="6" name="フッター プレースホルダー 5">
            <a:extLst>
              <a:ext uri="{FF2B5EF4-FFF2-40B4-BE49-F238E27FC236}">
                <a16:creationId xmlns:a16="http://schemas.microsoft.com/office/drawing/2014/main" id="{A4F3EFC4-9069-BDFA-806E-EAA16939E4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206A93-95E2-874F-2EC9-915DBF163CF6}"/>
              </a:ext>
            </a:extLst>
          </p:cNvPr>
          <p:cNvSpPr>
            <a:spLocks noGrp="1"/>
          </p:cNvSpPr>
          <p:nvPr>
            <p:ph type="sldNum" sz="quarter" idx="12"/>
          </p:nvPr>
        </p:nvSpPr>
        <p:spPr/>
        <p:txBody>
          <a:body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3926378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E21D00-FE61-1B6C-9FE7-1D19A9A75B0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9A7642C-6081-3358-E27C-6B1FE27B96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C01D95E-BB60-8647-A2EB-D9A3876D9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580D68C-5E85-72D9-1ABD-A894CE597AD1}"/>
              </a:ext>
            </a:extLst>
          </p:cNvPr>
          <p:cNvSpPr>
            <a:spLocks noGrp="1"/>
          </p:cNvSpPr>
          <p:nvPr>
            <p:ph type="dt" sz="half" idx="10"/>
          </p:nvPr>
        </p:nvSpPr>
        <p:spPr/>
        <p:txBody>
          <a:bodyPr/>
          <a:lstStyle/>
          <a:p>
            <a:fld id="{3CEC3155-E602-2D4B-A4FC-AA093C7E955E}" type="datetimeFigureOut">
              <a:rPr kumimoji="1" lang="ja-JP" altLang="en-US" smtClean="0"/>
              <a:t>2023/10/21</a:t>
            </a:fld>
            <a:endParaRPr kumimoji="1" lang="ja-JP" altLang="en-US"/>
          </a:p>
        </p:txBody>
      </p:sp>
      <p:sp>
        <p:nvSpPr>
          <p:cNvPr id="6" name="フッター プレースホルダー 5">
            <a:extLst>
              <a:ext uri="{FF2B5EF4-FFF2-40B4-BE49-F238E27FC236}">
                <a16:creationId xmlns:a16="http://schemas.microsoft.com/office/drawing/2014/main" id="{A73B0473-44ED-7C1C-A512-93FEEFA75A2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806C719-A633-20D2-1477-57AD15046A33}"/>
              </a:ext>
            </a:extLst>
          </p:cNvPr>
          <p:cNvSpPr>
            <a:spLocks noGrp="1"/>
          </p:cNvSpPr>
          <p:nvPr>
            <p:ph type="sldNum" sz="quarter" idx="12"/>
          </p:nvPr>
        </p:nvSpPr>
        <p:spPr/>
        <p:txBody>
          <a:body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2567972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A424525-6A54-62D7-2BEE-0188B4C0E9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5BB0A8E-158C-56F6-B3F6-11494C26C1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741E511-FB6A-568F-08F5-0153DA368F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EC3155-E602-2D4B-A4FC-AA093C7E955E}" type="datetimeFigureOut">
              <a:rPr kumimoji="1" lang="ja-JP" altLang="en-US" smtClean="0"/>
              <a:t>2023/10/21</a:t>
            </a:fld>
            <a:endParaRPr kumimoji="1" lang="ja-JP" altLang="en-US"/>
          </a:p>
        </p:txBody>
      </p:sp>
      <p:sp>
        <p:nvSpPr>
          <p:cNvPr id="5" name="フッター プレースホルダー 4">
            <a:extLst>
              <a:ext uri="{FF2B5EF4-FFF2-40B4-BE49-F238E27FC236}">
                <a16:creationId xmlns:a16="http://schemas.microsoft.com/office/drawing/2014/main" id="{171229E8-17E7-F89A-5236-98EA6B5CF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EC1D863-EEE5-645B-5889-3A28D5EC40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E88A2-3DCA-1749-AC50-4F9F648618B2}" type="slidenum">
              <a:rPr kumimoji="1" lang="ja-JP" altLang="en-US" smtClean="0"/>
              <a:t>‹#›</a:t>
            </a:fld>
            <a:endParaRPr kumimoji="1" lang="ja-JP" altLang="en-US"/>
          </a:p>
        </p:txBody>
      </p:sp>
    </p:spTree>
    <p:extLst>
      <p:ext uri="{BB962C8B-B14F-4D97-AF65-F5344CB8AC3E}">
        <p14:creationId xmlns:p14="http://schemas.microsoft.com/office/powerpoint/2010/main" val="2387239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B206B3-E2AA-4FBD-1E09-4FC2967ED86C}"/>
              </a:ext>
            </a:extLst>
          </p:cNvPr>
          <p:cNvSpPr>
            <a:spLocks noGrp="1"/>
          </p:cNvSpPr>
          <p:nvPr>
            <p:ph type="ctrTitle"/>
          </p:nvPr>
        </p:nvSpPr>
        <p:spPr/>
        <p:txBody>
          <a:bodyPr/>
          <a:lstStyle/>
          <a:p>
            <a:r>
              <a:rPr kumimoji="1" lang="ja-JP" altLang="en-US"/>
              <a:t>機械学習の活用手法</a:t>
            </a:r>
          </a:p>
        </p:txBody>
      </p:sp>
      <p:sp>
        <p:nvSpPr>
          <p:cNvPr id="3" name="字幕 2">
            <a:extLst>
              <a:ext uri="{FF2B5EF4-FFF2-40B4-BE49-F238E27FC236}">
                <a16:creationId xmlns:a16="http://schemas.microsoft.com/office/drawing/2014/main" id="{1A539D9B-6C59-003B-C2FC-AB4FC2A88E78}"/>
              </a:ext>
            </a:extLst>
          </p:cNvPr>
          <p:cNvSpPr>
            <a:spLocks noGrp="1"/>
          </p:cNvSpPr>
          <p:nvPr>
            <p:ph type="subTitle" idx="1"/>
          </p:nvPr>
        </p:nvSpPr>
        <p:spPr/>
        <p:txBody>
          <a:bodyPr/>
          <a:lstStyle/>
          <a:p>
            <a:r>
              <a:rPr lang="ja-JP" altLang="en-US"/>
              <a:t>武蔵野大学</a:t>
            </a:r>
            <a:r>
              <a:rPr lang="en-US" altLang="ja-JP" dirty="0"/>
              <a:t> </a:t>
            </a:r>
            <a:r>
              <a:rPr lang="ja-JP" altLang="en-US"/>
              <a:t>データサイエンス学部データサイエンス学科</a:t>
            </a:r>
            <a:endParaRPr lang="en-US" altLang="ja-JP" dirty="0"/>
          </a:p>
          <a:p>
            <a:r>
              <a:rPr lang="ja-JP" altLang="en-US"/>
              <a:t>中西</a:t>
            </a:r>
            <a:r>
              <a:rPr lang="en-US" altLang="ja-JP" dirty="0"/>
              <a:t> </a:t>
            </a:r>
            <a:r>
              <a:rPr lang="ja-JP" altLang="en-US"/>
              <a:t>崇文</a:t>
            </a:r>
          </a:p>
          <a:p>
            <a:endParaRPr kumimoji="1" lang="ja-JP" altLang="en-US"/>
          </a:p>
        </p:txBody>
      </p:sp>
      <p:sp>
        <p:nvSpPr>
          <p:cNvPr id="4" name="テキスト ボックス 3">
            <a:extLst>
              <a:ext uri="{FF2B5EF4-FFF2-40B4-BE49-F238E27FC236}">
                <a16:creationId xmlns:a16="http://schemas.microsoft.com/office/drawing/2014/main" id="{ECAF6B1D-C8AB-66FB-91C8-F6AC09D7772C}"/>
              </a:ext>
            </a:extLst>
          </p:cNvPr>
          <p:cNvSpPr txBox="1"/>
          <p:nvPr/>
        </p:nvSpPr>
        <p:spPr>
          <a:xfrm>
            <a:off x="8867507" y="247973"/>
            <a:ext cx="1800493" cy="369332"/>
          </a:xfrm>
          <a:prstGeom prst="rect">
            <a:avLst/>
          </a:prstGeom>
          <a:noFill/>
        </p:spPr>
        <p:txBody>
          <a:bodyPr wrap="none" rtlCol="0">
            <a:spAutoFit/>
          </a:bodyPr>
          <a:lstStyle/>
          <a:p>
            <a:r>
              <a:rPr kumimoji="1" lang="ja-JP" altLang="en-US"/>
              <a:t>人類と人工知能</a:t>
            </a:r>
          </a:p>
        </p:txBody>
      </p:sp>
    </p:spTree>
    <p:extLst>
      <p:ext uri="{BB962C8B-B14F-4D97-AF65-F5344CB8AC3E}">
        <p14:creationId xmlns:p14="http://schemas.microsoft.com/office/powerpoint/2010/main" val="3221432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25FABCC-933F-4543-AAF0-DB4CFC9ADC9D}"/>
              </a:ext>
            </a:extLst>
          </p:cNvPr>
          <p:cNvSpPr>
            <a:spLocks noGrp="1"/>
          </p:cNvSpPr>
          <p:nvPr>
            <p:ph type="title"/>
          </p:nvPr>
        </p:nvSpPr>
        <p:spPr/>
        <p:txBody>
          <a:bodyPr/>
          <a:lstStyle/>
          <a:p>
            <a:r>
              <a:rPr lang="ja-JP" altLang="en-US"/>
              <a:t>欠損値の対応</a:t>
            </a:r>
          </a:p>
        </p:txBody>
      </p:sp>
      <p:sp>
        <p:nvSpPr>
          <p:cNvPr id="5" name="コンテンツ プレースホルダー 4">
            <a:extLst>
              <a:ext uri="{FF2B5EF4-FFF2-40B4-BE49-F238E27FC236}">
                <a16:creationId xmlns:a16="http://schemas.microsoft.com/office/drawing/2014/main" id="{6ABADF81-44A6-EB4A-A0EA-83B33D8B3C81}"/>
              </a:ext>
            </a:extLst>
          </p:cNvPr>
          <p:cNvSpPr>
            <a:spLocks noGrp="1"/>
          </p:cNvSpPr>
          <p:nvPr>
            <p:ph idx="1"/>
          </p:nvPr>
        </p:nvSpPr>
        <p:spPr/>
        <p:txBody>
          <a:bodyPr>
            <a:normAutofit fontScale="92500"/>
          </a:bodyPr>
          <a:lstStyle/>
          <a:p>
            <a:r>
              <a:rPr lang="ja-JP" altLang="en-US"/>
              <a:t>リストワイズ法</a:t>
            </a:r>
            <a:endParaRPr lang="en-US" altLang="ja-JP" dirty="0"/>
          </a:p>
          <a:p>
            <a:pPr lvl="1"/>
            <a:r>
              <a:rPr lang="ja-JP" altLang="en-US"/>
              <a:t>欠損が発生する行を削除する</a:t>
            </a:r>
            <a:endParaRPr lang="en-US" altLang="ja-JP" dirty="0"/>
          </a:p>
          <a:p>
            <a:pPr lvl="1"/>
            <a:endParaRPr lang="en-US" altLang="ja-JP" dirty="0"/>
          </a:p>
          <a:p>
            <a:r>
              <a:rPr lang="ja-JP" altLang="en-US"/>
              <a:t>代入法</a:t>
            </a:r>
            <a:endParaRPr lang="en-US" altLang="ja-JP" dirty="0"/>
          </a:p>
          <a:p>
            <a:pPr lvl="1"/>
            <a:r>
              <a:rPr lang="ja-JP" altLang="en-US"/>
              <a:t>欠損値に他の値を代入する</a:t>
            </a:r>
            <a:endParaRPr lang="en-US" altLang="ja-JP" dirty="0"/>
          </a:p>
          <a:p>
            <a:pPr lvl="1"/>
            <a:endParaRPr lang="en-US" altLang="ja-JP" dirty="0"/>
          </a:p>
          <a:p>
            <a:pPr lvl="1"/>
            <a:r>
              <a:rPr lang="ja-JP" altLang="en-US"/>
              <a:t>単一代入</a:t>
            </a:r>
            <a:r>
              <a:rPr lang="en-US" altLang="ja-JP" dirty="0">
                <a:sym typeface="Wingdings" pitchFamily="2" charset="2"/>
              </a:rPr>
              <a:t></a:t>
            </a:r>
            <a:r>
              <a:rPr lang="ja-JP" altLang="en-US">
                <a:sym typeface="Wingdings" pitchFamily="2" charset="2"/>
              </a:rPr>
              <a:t>平均値、中央値、最頻値などを代入する</a:t>
            </a:r>
            <a:endParaRPr lang="en-US" altLang="ja-JP" dirty="0">
              <a:sym typeface="Wingdings" pitchFamily="2" charset="2"/>
            </a:endParaRPr>
          </a:p>
          <a:p>
            <a:pPr lvl="1"/>
            <a:r>
              <a:rPr lang="ja-JP" altLang="en-US">
                <a:sym typeface="Wingdings" pitchFamily="2" charset="2"/>
              </a:rPr>
              <a:t>他の変数から推定</a:t>
            </a:r>
            <a:endParaRPr lang="en-US" altLang="ja-JP" dirty="0">
              <a:sym typeface="Wingdings" pitchFamily="2" charset="2"/>
            </a:endParaRPr>
          </a:p>
          <a:p>
            <a:pPr lvl="2"/>
            <a:r>
              <a:rPr lang="ja-JP" altLang="en-US">
                <a:sym typeface="Wingdings" pitchFamily="2" charset="2"/>
              </a:rPr>
              <a:t>回帰代入法・</a:t>
            </a:r>
            <a:r>
              <a:rPr lang="en-US" altLang="ja-JP" dirty="0">
                <a:sym typeface="Wingdings" pitchFamily="2" charset="2"/>
              </a:rPr>
              <a:t>K-NN</a:t>
            </a:r>
            <a:r>
              <a:rPr lang="ja-JP" altLang="en-US">
                <a:sym typeface="Wingdings" pitchFamily="2" charset="2"/>
              </a:rPr>
              <a:t>代入法</a:t>
            </a:r>
            <a:endParaRPr lang="en-US" altLang="ja-JP" dirty="0">
              <a:sym typeface="Wingdings" pitchFamily="2" charset="2"/>
            </a:endParaRPr>
          </a:p>
          <a:p>
            <a:pPr lvl="2"/>
            <a:r>
              <a:rPr lang="ja-JP" altLang="en-US">
                <a:sym typeface="Wingdings" pitchFamily="2" charset="2"/>
              </a:rPr>
              <a:t>多重代入法</a:t>
            </a:r>
            <a:endParaRPr lang="en-US" altLang="ja-JP" dirty="0">
              <a:sym typeface="Wingdings" pitchFamily="2" charset="2"/>
            </a:endParaRPr>
          </a:p>
          <a:p>
            <a:pPr lvl="3"/>
            <a:r>
              <a:rPr lang="ja-JP" altLang="en-US" sz="1600"/>
              <a:t>欠損値に補完したデータセットを複数作成し、各データセットに対して分析を行い、その結果を統合</a:t>
            </a:r>
            <a:endParaRPr lang="en-US" altLang="ja-JP" sz="1600" dirty="0"/>
          </a:p>
          <a:p>
            <a:pPr lvl="3"/>
            <a:r>
              <a:rPr lang="ja-JP" altLang="en-US" sz="1600"/>
              <a:t>複数の結果を統合することで、バイアスの少ない結果を得る</a:t>
            </a:r>
          </a:p>
          <a:p>
            <a:pPr lvl="3"/>
            <a:endParaRPr lang="en-US" altLang="ja-JP" dirty="0">
              <a:sym typeface="Wingdings" pitchFamily="2" charset="2"/>
            </a:endParaRPr>
          </a:p>
          <a:p>
            <a:pPr marL="914400" lvl="2" indent="0">
              <a:buNone/>
            </a:pPr>
            <a:endParaRPr lang="en-US" altLang="ja-JP" dirty="0">
              <a:sym typeface="Wingdings" pitchFamily="2" charset="2"/>
            </a:endParaRPr>
          </a:p>
          <a:p>
            <a:pPr lvl="1"/>
            <a:endParaRPr lang="en-US" altLang="ja-JP" dirty="0">
              <a:sym typeface="Wingdings" pitchFamily="2" charset="2"/>
            </a:endParaRPr>
          </a:p>
          <a:p>
            <a:endParaRPr lang="ja-JP" altLang="en-US"/>
          </a:p>
        </p:txBody>
      </p:sp>
    </p:spTree>
    <p:extLst>
      <p:ext uri="{BB962C8B-B14F-4D97-AF65-F5344CB8AC3E}">
        <p14:creationId xmlns:p14="http://schemas.microsoft.com/office/powerpoint/2010/main" val="2638353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A731E5F-6278-5243-BFA7-F56DABC36F14}"/>
              </a:ext>
            </a:extLst>
          </p:cNvPr>
          <p:cNvSpPr>
            <a:spLocks noGrp="1"/>
          </p:cNvSpPr>
          <p:nvPr>
            <p:ph type="title"/>
          </p:nvPr>
        </p:nvSpPr>
        <p:spPr/>
        <p:txBody>
          <a:bodyPr>
            <a:normAutofit fontScale="90000"/>
          </a:bodyPr>
          <a:lstStyle/>
          <a:p>
            <a:r>
              <a:rPr kumimoji="1" lang="ja-JP" altLang="en-US"/>
              <a:t>外れ値の除去</a:t>
            </a:r>
          </a:p>
        </p:txBody>
      </p:sp>
      <p:sp>
        <p:nvSpPr>
          <p:cNvPr id="4" name="テキスト プレースホルダー 3">
            <a:extLst>
              <a:ext uri="{FF2B5EF4-FFF2-40B4-BE49-F238E27FC236}">
                <a16:creationId xmlns:a16="http://schemas.microsoft.com/office/drawing/2014/main" id="{D31BB991-4E45-8B4B-8350-5DFCA2AB8A09}"/>
              </a:ext>
            </a:extLst>
          </p:cNvPr>
          <p:cNvSpPr>
            <a:spLocks noGrp="1"/>
          </p:cNvSpPr>
          <p:nvPr>
            <p:ph type="body" sz="quarter" idx="10"/>
          </p:nvPr>
        </p:nvSpPr>
        <p:spPr/>
        <p:txBody>
          <a:bodyPr>
            <a:normAutofit/>
          </a:bodyPr>
          <a:lstStyle/>
          <a:p>
            <a:r>
              <a:rPr kumimoji="1" lang="ja-JP" altLang="en-US"/>
              <a:t>極端に大きな値や小さな値のことを外れ値と呼ばれ、場合によっては除去する必要がある</a:t>
            </a:r>
            <a:endParaRPr kumimoji="1" lang="en-US" altLang="ja-JP" dirty="0"/>
          </a:p>
          <a:p>
            <a:endParaRPr lang="en-US" altLang="ja-JP" dirty="0"/>
          </a:p>
          <a:p>
            <a:pPr lvl="1"/>
            <a:r>
              <a:rPr kumimoji="1" lang="ja-JP" altLang="en-US"/>
              <a:t>標準偏差による除去</a:t>
            </a:r>
            <a:endParaRPr kumimoji="1" lang="en-US" altLang="ja-JP" dirty="0"/>
          </a:p>
          <a:p>
            <a:pPr lvl="2"/>
            <a:r>
              <a:rPr lang="ja-JP" altLang="en-US"/>
              <a:t>データが正規分布に従うと仮定した時に平均値</a:t>
            </a:r>
            <a:r>
              <a:rPr lang="en-US" altLang="ja-JP" dirty="0" err="1"/>
              <a:t>μ</a:t>
            </a:r>
            <a:r>
              <a:rPr lang="ja-JP" altLang="en-US"/>
              <a:t>から</a:t>
            </a:r>
            <a:r>
              <a:rPr lang="en-US" altLang="ja-JP" dirty="0"/>
              <a:t>2σ(</a:t>
            </a:r>
            <a:r>
              <a:rPr lang="ja-JP" altLang="en-US"/>
              <a:t>約</a:t>
            </a:r>
            <a:r>
              <a:rPr lang="en-US" altLang="ja-JP" dirty="0"/>
              <a:t>95%)〜3σ(</a:t>
            </a:r>
            <a:r>
              <a:rPr lang="ja-JP" altLang="en-US"/>
              <a:t>約</a:t>
            </a:r>
            <a:r>
              <a:rPr lang="en-US" altLang="ja-JP" dirty="0"/>
              <a:t>99.7%)</a:t>
            </a:r>
            <a:r>
              <a:rPr lang="ja-JP" altLang="en-US"/>
              <a:t>以上離れたものを外れ値とみなす</a:t>
            </a:r>
            <a:endParaRPr lang="en-US" altLang="ja-JP" dirty="0"/>
          </a:p>
          <a:p>
            <a:pPr lvl="3"/>
            <a:r>
              <a:rPr lang="en-US" altLang="ja-JP" dirty="0" err="1"/>
              <a:t>σ</a:t>
            </a:r>
            <a:r>
              <a:rPr lang="en-US" altLang="ja-JP" dirty="0"/>
              <a:t> : </a:t>
            </a:r>
            <a:r>
              <a:rPr lang="ja-JP" altLang="en-US"/>
              <a:t>標準偏差</a:t>
            </a:r>
            <a:endParaRPr lang="en-US" altLang="ja-JP" dirty="0"/>
          </a:p>
          <a:p>
            <a:pPr lvl="1"/>
            <a:r>
              <a:rPr lang="ja-JP" altLang="en-US"/>
              <a:t>四分位範囲</a:t>
            </a:r>
            <a:r>
              <a:rPr lang="en-US" altLang="ja-JP" dirty="0"/>
              <a:t>(IQR)</a:t>
            </a:r>
            <a:r>
              <a:rPr lang="ja-JP" altLang="en-US"/>
              <a:t>による除去</a:t>
            </a:r>
            <a:endParaRPr lang="en-US" altLang="ja-JP" dirty="0"/>
          </a:p>
          <a:p>
            <a:pPr lvl="2"/>
            <a:r>
              <a:rPr lang="ja-JP" altLang="en-US"/>
              <a:t>四分位範囲</a:t>
            </a:r>
            <a:r>
              <a:rPr lang="en-US" altLang="ja-JP" dirty="0"/>
              <a:t> </a:t>
            </a:r>
            <a:r>
              <a:rPr lang="en-US" altLang="ja-JP" dirty="0">
                <a:latin typeface="Times New Roman" panose="02020603050405020304" pitchFamily="18" charset="0"/>
                <a:cs typeface="Times New Roman" panose="02020603050405020304" pitchFamily="18" charset="0"/>
              </a:rPr>
              <a:t>IQR=</a:t>
            </a:r>
            <a:r>
              <a:rPr lang="en-US" altLang="ja-JP" i="1" dirty="0">
                <a:latin typeface="Times New Roman" panose="02020603050405020304" pitchFamily="18" charset="0"/>
                <a:cs typeface="Times New Roman" panose="02020603050405020304" pitchFamily="18" charset="0"/>
              </a:rPr>
              <a:t> Q</a:t>
            </a:r>
            <a:r>
              <a:rPr lang="en-US" altLang="ja-JP" i="1" baseline="-25000" dirty="0">
                <a:latin typeface="Times New Roman" panose="02020603050405020304" pitchFamily="18" charset="0"/>
                <a:cs typeface="Times New Roman" panose="02020603050405020304" pitchFamily="18" charset="0"/>
              </a:rPr>
              <a:t>3 </a:t>
            </a:r>
            <a:r>
              <a:rPr lang="en-US" altLang="ja-JP" dirty="0"/>
              <a:t>-</a:t>
            </a:r>
            <a:r>
              <a:rPr lang="en-US" altLang="ja-JP" i="1" dirty="0">
                <a:latin typeface="Times New Roman" panose="02020603050405020304" pitchFamily="18" charset="0"/>
                <a:cs typeface="Times New Roman" panose="02020603050405020304" pitchFamily="18" charset="0"/>
              </a:rPr>
              <a:t> Q</a:t>
            </a:r>
            <a:r>
              <a:rPr lang="en-US" altLang="ja-JP" baseline="-25000" dirty="0">
                <a:latin typeface="Times New Roman" panose="02020603050405020304" pitchFamily="18" charset="0"/>
                <a:cs typeface="Times New Roman" panose="02020603050405020304" pitchFamily="18" charset="0"/>
              </a:rPr>
              <a:t>1</a:t>
            </a:r>
          </a:p>
          <a:p>
            <a:pPr lvl="2"/>
            <a:r>
              <a:rPr lang="en-US" altLang="ja-JP" i="1" dirty="0">
                <a:latin typeface="Times New Roman" panose="02020603050405020304" pitchFamily="18" charset="0"/>
                <a:cs typeface="Times New Roman" panose="02020603050405020304" pitchFamily="18" charset="0"/>
              </a:rPr>
              <a:t>Q</a:t>
            </a:r>
            <a:r>
              <a:rPr lang="en-US" altLang="ja-JP" baseline="-25000" dirty="0">
                <a:latin typeface="Times New Roman" panose="02020603050405020304" pitchFamily="18" charset="0"/>
                <a:cs typeface="Times New Roman" panose="02020603050405020304" pitchFamily="18" charset="0"/>
              </a:rPr>
              <a:t>1</a:t>
            </a:r>
            <a:r>
              <a:rPr lang="en-US" altLang="ja-JP" dirty="0">
                <a:latin typeface="Times New Roman" panose="02020603050405020304" pitchFamily="18" charset="0"/>
                <a:cs typeface="Times New Roman" panose="02020603050405020304" pitchFamily="18" charset="0"/>
              </a:rPr>
              <a:t>-(IQR×1.5)</a:t>
            </a:r>
            <a:r>
              <a:rPr lang="ja-JP" altLang="en-US">
                <a:latin typeface="Times New Roman" panose="02020603050405020304" pitchFamily="18" charset="0"/>
                <a:cs typeface="Times New Roman" panose="02020603050405020304" pitchFamily="18" charset="0"/>
              </a:rPr>
              <a:t>以下のデータ、</a:t>
            </a:r>
            <a:r>
              <a:rPr lang="en-US" altLang="ja-JP" i="1" dirty="0">
                <a:latin typeface="Times New Roman" panose="02020603050405020304" pitchFamily="18" charset="0"/>
                <a:cs typeface="Times New Roman" panose="02020603050405020304" pitchFamily="18" charset="0"/>
              </a:rPr>
              <a:t> Q</a:t>
            </a:r>
            <a:r>
              <a:rPr lang="en-US" altLang="ja-JP" baseline="-25000" dirty="0">
                <a:latin typeface="Times New Roman" panose="02020603050405020304" pitchFamily="18" charset="0"/>
                <a:cs typeface="Times New Roman" panose="02020603050405020304" pitchFamily="18" charset="0"/>
              </a:rPr>
              <a:t>3</a:t>
            </a:r>
            <a:r>
              <a:rPr lang="en-US" altLang="ja-JP" dirty="0">
                <a:latin typeface="Times New Roman" panose="02020603050405020304" pitchFamily="18" charset="0"/>
                <a:cs typeface="Times New Roman" panose="02020603050405020304" pitchFamily="18" charset="0"/>
              </a:rPr>
              <a:t>+(IQR×1.5)</a:t>
            </a:r>
            <a:r>
              <a:rPr lang="ja-JP" altLang="en-US">
                <a:latin typeface="Times New Roman" panose="02020603050405020304" pitchFamily="18" charset="0"/>
                <a:cs typeface="Times New Roman" panose="02020603050405020304" pitchFamily="18" charset="0"/>
              </a:rPr>
              <a:t>以上のデータを外れ値とみなす</a:t>
            </a:r>
            <a:endParaRPr lang="en-US" altLang="ja-JP" dirty="0">
              <a:latin typeface="Times New Roman" panose="02020603050405020304" pitchFamily="18" charset="0"/>
              <a:cs typeface="Times New Roman" panose="02020603050405020304" pitchFamily="18" charset="0"/>
            </a:endParaRPr>
          </a:p>
          <a:p>
            <a:pPr lvl="1"/>
            <a:r>
              <a:rPr lang="ja-JP" altLang="en-US"/>
              <a:t>スミルノフ・グラブス検定</a:t>
            </a:r>
            <a:endParaRPr lang="en-US" altLang="ja-JP" dirty="0"/>
          </a:p>
          <a:p>
            <a:pPr lvl="2"/>
            <a:r>
              <a:rPr lang="ja-JP" altLang="en-US"/>
              <a:t>データが正規分布に従うと判断できたとき、最大値</a:t>
            </a:r>
            <a:r>
              <a:rPr lang="en-US" altLang="ja-JP" dirty="0"/>
              <a:t>(</a:t>
            </a:r>
            <a:r>
              <a:rPr lang="ja-JP" altLang="en-US"/>
              <a:t>あるいは最小値</a:t>
            </a:r>
            <a:r>
              <a:rPr lang="en-US" altLang="ja-JP" dirty="0"/>
              <a:t>)</a:t>
            </a:r>
            <a:r>
              <a:rPr lang="ja-JP" altLang="en-US"/>
              <a:t>が外れ値かどうかを判断する検定</a:t>
            </a:r>
            <a:endParaRPr lang="en-US" altLang="ja-JP" dirty="0"/>
          </a:p>
          <a:p>
            <a:pPr lvl="2"/>
            <a:endParaRPr lang="en-US" altLang="ja-JP" dirty="0"/>
          </a:p>
        </p:txBody>
      </p:sp>
      <p:sp>
        <p:nvSpPr>
          <p:cNvPr id="5" name="テキスト ボックス 4">
            <a:extLst>
              <a:ext uri="{FF2B5EF4-FFF2-40B4-BE49-F238E27FC236}">
                <a16:creationId xmlns:a16="http://schemas.microsoft.com/office/drawing/2014/main" id="{81A1BEF7-26B0-E848-864D-4283DCF11D5F}"/>
              </a:ext>
            </a:extLst>
          </p:cNvPr>
          <p:cNvSpPr txBox="1"/>
          <p:nvPr/>
        </p:nvSpPr>
        <p:spPr>
          <a:xfrm>
            <a:off x="7953954" y="3429000"/>
            <a:ext cx="1762021" cy="923330"/>
          </a:xfrm>
          <a:prstGeom prst="rect">
            <a:avLst/>
          </a:prstGeom>
          <a:noFill/>
        </p:spPr>
        <p:txBody>
          <a:bodyPr wrap="none" rtlCol="0">
            <a:spAutoFit/>
          </a:bodyPr>
          <a:lstStyle/>
          <a:p>
            <a:r>
              <a:rPr lang="en-US" altLang="ja-JP" i="1" dirty="0">
                <a:latin typeface="Times New Roman" panose="02020603050405020304" pitchFamily="18" charset="0"/>
                <a:cs typeface="Times New Roman" panose="02020603050405020304" pitchFamily="18" charset="0"/>
              </a:rPr>
              <a:t>Q</a:t>
            </a:r>
            <a:r>
              <a:rPr lang="en-US" altLang="ja-JP" baseline="-25000" dirty="0">
                <a:latin typeface="Times New Roman" panose="02020603050405020304" pitchFamily="18" charset="0"/>
                <a:cs typeface="Times New Roman" panose="02020603050405020304" pitchFamily="18" charset="0"/>
              </a:rPr>
              <a:t>1</a:t>
            </a:r>
            <a:r>
              <a:rPr lang="en-US" altLang="ja-JP" dirty="0"/>
              <a:t>:</a:t>
            </a:r>
            <a:r>
              <a:rPr lang="ja-JP" altLang="en-US"/>
              <a:t>第</a:t>
            </a:r>
            <a:r>
              <a:rPr lang="en-US" altLang="ja-JP" dirty="0"/>
              <a:t>1</a:t>
            </a:r>
            <a:r>
              <a:rPr lang="ja-JP" altLang="en-US"/>
              <a:t>四分位数</a:t>
            </a:r>
            <a:endParaRPr lang="en-US" altLang="ja-JP" dirty="0"/>
          </a:p>
          <a:p>
            <a:r>
              <a:rPr lang="en-US" altLang="ja-JP" i="1" dirty="0">
                <a:latin typeface="Times New Roman" panose="02020603050405020304" pitchFamily="18" charset="0"/>
                <a:cs typeface="Times New Roman" panose="02020603050405020304" pitchFamily="18" charset="0"/>
              </a:rPr>
              <a:t>Q</a:t>
            </a:r>
            <a:r>
              <a:rPr lang="en-US" altLang="ja-JP" baseline="-25000" dirty="0">
                <a:latin typeface="Times New Roman" panose="02020603050405020304" pitchFamily="18" charset="0"/>
                <a:cs typeface="Times New Roman" panose="02020603050405020304" pitchFamily="18" charset="0"/>
              </a:rPr>
              <a:t>2</a:t>
            </a:r>
            <a:r>
              <a:rPr lang="en-US" altLang="ja-JP" dirty="0"/>
              <a:t>:</a:t>
            </a:r>
            <a:r>
              <a:rPr lang="ja-JP" altLang="en-US"/>
              <a:t>第</a:t>
            </a:r>
            <a:r>
              <a:rPr lang="en-US" altLang="ja-JP" dirty="0"/>
              <a:t>2</a:t>
            </a:r>
            <a:r>
              <a:rPr lang="ja-JP" altLang="en-US"/>
              <a:t>四分位数</a:t>
            </a:r>
            <a:endParaRPr lang="en-US" altLang="ja-JP" dirty="0"/>
          </a:p>
          <a:p>
            <a:r>
              <a:rPr lang="en-US" altLang="ja-JP" i="1" dirty="0">
                <a:latin typeface="Times New Roman" panose="02020603050405020304" pitchFamily="18" charset="0"/>
                <a:cs typeface="Times New Roman" panose="02020603050405020304" pitchFamily="18" charset="0"/>
              </a:rPr>
              <a:t>Q</a:t>
            </a:r>
            <a:r>
              <a:rPr lang="en-US" altLang="ja-JP" i="1" baseline="-25000" dirty="0">
                <a:latin typeface="Times New Roman" panose="02020603050405020304" pitchFamily="18" charset="0"/>
                <a:cs typeface="Times New Roman" panose="02020603050405020304" pitchFamily="18" charset="0"/>
              </a:rPr>
              <a:t>3</a:t>
            </a:r>
            <a:r>
              <a:rPr lang="en-US" altLang="ja-JP" dirty="0"/>
              <a:t>:</a:t>
            </a:r>
            <a:r>
              <a:rPr lang="ja-JP" altLang="en-US"/>
              <a:t>第</a:t>
            </a:r>
            <a:r>
              <a:rPr lang="en-US" altLang="ja-JP" dirty="0"/>
              <a:t>3</a:t>
            </a:r>
            <a:r>
              <a:rPr lang="ja-JP" altLang="en-US"/>
              <a:t>四分位数</a:t>
            </a:r>
            <a:endParaRPr lang="en-US" altLang="ja-JP" dirty="0"/>
          </a:p>
        </p:txBody>
      </p:sp>
      <p:sp>
        <p:nvSpPr>
          <p:cNvPr id="2" name="テキスト ボックス 1">
            <a:extLst>
              <a:ext uri="{FF2B5EF4-FFF2-40B4-BE49-F238E27FC236}">
                <a16:creationId xmlns:a16="http://schemas.microsoft.com/office/drawing/2014/main" id="{1473EA1D-3834-6E44-A4AA-4DB6FB1A088C}"/>
              </a:ext>
            </a:extLst>
          </p:cNvPr>
          <p:cNvSpPr txBox="1"/>
          <p:nvPr/>
        </p:nvSpPr>
        <p:spPr>
          <a:xfrm>
            <a:off x="7108371" y="183994"/>
            <a:ext cx="3453189" cy="369332"/>
          </a:xfrm>
          <a:prstGeom prst="rect">
            <a:avLst/>
          </a:prstGeom>
          <a:noFill/>
        </p:spPr>
        <p:txBody>
          <a:bodyPr wrap="none" rtlCol="0">
            <a:spAutoFit/>
          </a:bodyPr>
          <a:lstStyle/>
          <a:p>
            <a:r>
              <a:rPr kumimoji="1" lang="en-US" altLang="ja-JP" dirty="0" err="1"/>
              <a:t>Normalization.ipynb</a:t>
            </a:r>
            <a:r>
              <a:rPr kumimoji="1" lang="ja-JP" altLang="en-US"/>
              <a:t>の前半参照</a:t>
            </a:r>
          </a:p>
        </p:txBody>
      </p:sp>
    </p:spTree>
    <p:extLst>
      <p:ext uri="{BB962C8B-B14F-4D97-AF65-F5344CB8AC3E}">
        <p14:creationId xmlns:p14="http://schemas.microsoft.com/office/powerpoint/2010/main" val="261956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4BB84-3CFE-2B44-AD40-B73E234476CF}"/>
              </a:ext>
            </a:extLst>
          </p:cNvPr>
          <p:cNvSpPr>
            <a:spLocks noGrp="1"/>
          </p:cNvSpPr>
          <p:nvPr>
            <p:ph type="title"/>
          </p:nvPr>
        </p:nvSpPr>
        <p:spPr/>
        <p:txBody>
          <a:bodyPr>
            <a:normAutofit fontScale="90000"/>
          </a:bodyPr>
          <a:lstStyle/>
          <a:p>
            <a:r>
              <a:rPr lang="ja-JP" altLang="en-US"/>
              <a:t>標準偏差による外れ値の除去</a:t>
            </a:r>
            <a:endParaRPr kumimoji="1" lang="ja-JP" altLang="en-US"/>
          </a:p>
        </p:txBody>
      </p:sp>
      <p:sp>
        <p:nvSpPr>
          <p:cNvPr id="3" name="テキスト プレースホルダー 2">
            <a:extLst>
              <a:ext uri="{FF2B5EF4-FFF2-40B4-BE49-F238E27FC236}">
                <a16:creationId xmlns:a16="http://schemas.microsoft.com/office/drawing/2014/main" id="{36E171F8-1304-724C-AB82-7CCA12D8434D}"/>
              </a:ext>
            </a:extLst>
          </p:cNvPr>
          <p:cNvSpPr>
            <a:spLocks noGrp="1"/>
          </p:cNvSpPr>
          <p:nvPr>
            <p:ph type="body" sz="quarter" idx="10"/>
          </p:nvPr>
        </p:nvSpPr>
        <p:spPr>
          <a:xfrm>
            <a:off x="1624100" y="980728"/>
            <a:ext cx="8964488" cy="5184576"/>
          </a:xfrm>
        </p:spPr>
        <p:txBody>
          <a:bodyPr/>
          <a:lstStyle/>
          <a:p>
            <a:r>
              <a:rPr lang="en-US" altLang="ja-JP" dirty="0"/>
              <a:t>1, 100, 101, 102, 103, 104, 105, 106, 107, 108, 109, 1000</a:t>
            </a:r>
          </a:p>
          <a:p>
            <a:endParaRPr kumimoji="1" lang="en-US" altLang="ja-JP" dirty="0"/>
          </a:p>
          <a:p>
            <a:r>
              <a:rPr kumimoji="1" lang="ja-JP" altLang="en-US"/>
              <a:t>平均</a:t>
            </a:r>
            <a:r>
              <a:rPr kumimoji="1" lang="en-US" altLang="ja-JP" dirty="0"/>
              <a:t> </a:t>
            </a:r>
            <a:r>
              <a:rPr kumimoji="1" lang="en-US" altLang="ja-JP" dirty="0" err="1"/>
              <a:t>μ</a:t>
            </a:r>
            <a:r>
              <a:rPr kumimoji="1" lang="en-US" altLang="ja-JP" dirty="0"/>
              <a:t>=170.50, </a:t>
            </a:r>
            <a:r>
              <a:rPr kumimoji="1" lang="ja-JP" altLang="en-US"/>
              <a:t>標準偏差</a:t>
            </a:r>
            <a:r>
              <a:rPr kumimoji="1" lang="en-US" altLang="ja-JP" dirty="0"/>
              <a:t> </a:t>
            </a:r>
            <a:r>
              <a:rPr kumimoji="1" lang="en-US" altLang="ja-JP" dirty="0" err="1"/>
              <a:t>σ</a:t>
            </a:r>
            <a:r>
              <a:rPr kumimoji="1" lang="en-US" altLang="ja-JP" dirty="0"/>
              <a:t>=262.93</a:t>
            </a:r>
          </a:p>
          <a:p>
            <a:pPr lvl="1"/>
            <a:r>
              <a:rPr lang="en-US" altLang="ja-JP" dirty="0"/>
              <a:t>170.50+2×262.93= 696.36</a:t>
            </a:r>
          </a:p>
          <a:p>
            <a:pPr lvl="1"/>
            <a:r>
              <a:rPr lang="en-US" altLang="ja-JP" dirty="0"/>
              <a:t>170.50-2×262.93 =</a:t>
            </a:r>
            <a:r>
              <a:rPr lang="ja-JP" altLang="en-US"/>
              <a:t> </a:t>
            </a:r>
            <a:r>
              <a:rPr lang="en-US" altLang="ja-JP" dirty="0"/>
              <a:t>-355.36</a:t>
            </a:r>
          </a:p>
          <a:p>
            <a:pPr lvl="1"/>
            <a:endParaRPr kumimoji="1" lang="en-US" altLang="ja-JP" dirty="0"/>
          </a:p>
          <a:p>
            <a:pPr lvl="1"/>
            <a:r>
              <a:rPr lang="ja-JP" altLang="en-US"/>
              <a:t>よって</a:t>
            </a:r>
            <a:endParaRPr lang="en-US" altLang="ja-JP" dirty="0"/>
          </a:p>
          <a:p>
            <a:pPr lvl="1"/>
            <a:r>
              <a:rPr lang="en-US" altLang="ja-JP" dirty="0"/>
              <a:t>1, 100, 101, 102, 103, 104, 105, 106, 107, 108, 109</a:t>
            </a:r>
          </a:p>
          <a:p>
            <a:pPr lvl="1"/>
            <a:r>
              <a:rPr kumimoji="1" lang="en-US" altLang="ja-JP" dirty="0"/>
              <a:t>1000</a:t>
            </a:r>
            <a:r>
              <a:rPr kumimoji="1" lang="ja-JP" altLang="en-US"/>
              <a:t>のみ除去</a:t>
            </a:r>
          </a:p>
        </p:txBody>
      </p:sp>
    </p:spTree>
    <p:extLst>
      <p:ext uri="{BB962C8B-B14F-4D97-AF65-F5344CB8AC3E}">
        <p14:creationId xmlns:p14="http://schemas.microsoft.com/office/powerpoint/2010/main" val="2076516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B4D36-C892-7D48-A77D-C44CC590C190}"/>
              </a:ext>
            </a:extLst>
          </p:cNvPr>
          <p:cNvSpPr>
            <a:spLocks noGrp="1"/>
          </p:cNvSpPr>
          <p:nvPr>
            <p:ph type="title"/>
          </p:nvPr>
        </p:nvSpPr>
        <p:spPr/>
        <p:txBody>
          <a:bodyPr>
            <a:normAutofit fontScale="90000"/>
          </a:bodyPr>
          <a:lstStyle/>
          <a:p>
            <a:r>
              <a:rPr lang="ja-JP" altLang="en-US"/>
              <a:t>四分位範囲</a:t>
            </a:r>
            <a:r>
              <a:rPr lang="en-US" altLang="ja-JP" dirty="0"/>
              <a:t>(IQR)</a:t>
            </a:r>
            <a:r>
              <a:rPr lang="ja-JP" altLang="en-US"/>
              <a:t>による外れ値の除去</a:t>
            </a:r>
            <a:endParaRPr kumimoji="1" lang="ja-JP" altLang="en-US"/>
          </a:p>
        </p:txBody>
      </p:sp>
      <p:sp>
        <p:nvSpPr>
          <p:cNvPr id="3" name="テキスト プレースホルダー 2">
            <a:extLst>
              <a:ext uri="{FF2B5EF4-FFF2-40B4-BE49-F238E27FC236}">
                <a16:creationId xmlns:a16="http://schemas.microsoft.com/office/drawing/2014/main" id="{45481CD4-7563-8B4B-A8F1-4574D0B99544}"/>
              </a:ext>
            </a:extLst>
          </p:cNvPr>
          <p:cNvSpPr>
            <a:spLocks noGrp="1"/>
          </p:cNvSpPr>
          <p:nvPr>
            <p:ph type="body" sz="quarter" idx="10"/>
          </p:nvPr>
        </p:nvSpPr>
        <p:spPr>
          <a:xfrm>
            <a:off x="1703512" y="980728"/>
            <a:ext cx="8856984" cy="5184576"/>
          </a:xfrm>
        </p:spPr>
        <p:txBody>
          <a:bodyPr/>
          <a:lstStyle/>
          <a:p>
            <a:r>
              <a:rPr lang="en-US" altLang="ja-JP" dirty="0"/>
              <a:t>1, 100, 101, 102, 103, 104, 105, 106, 107, 108, 109, 1000</a:t>
            </a:r>
          </a:p>
          <a:p>
            <a:endParaRPr lang="en-US" altLang="ja-JP" dirty="0">
              <a:latin typeface="Times New Roman" panose="02020603050405020304" pitchFamily="18" charset="0"/>
              <a:cs typeface="Times New Roman" panose="02020603050405020304" pitchFamily="18" charset="0"/>
            </a:endParaRPr>
          </a:p>
          <a:p>
            <a:r>
              <a:rPr lang="en-US" altLang="ja-JP" dirty="0">
                <a:latin typeface="Times New Roman" panose="02020603050405020304" pitchFamily="18" charset="0"/>
                <a:cs typeface="Times New Roman" panose="02020603050405020304" pitchFamily="18" charset="0"/>
              </a:rPr>
              <a:t>IQR=</a:t>
            </a:r>
            <a:r>
              <a:rPr lang="en-US" altLang="ja-JP" i="1" dirty="0">
                <a:latin typeface="Times New Roman" panose="02020603050405020304" pitchFamily="18" charset="0"/>
                <a:cs typeface="Times New Roman" panose="02020603050405020304" pitchFamily="18" charset="0"/>
              </a:rPr>
              <a:t> Q</a:t>
            </a:r>
            <a:r>
              <a:rPr lang="en-US" altLang="ja-JP" i="1" baseline="-25000" dirty="0">
                <a:latin typeface="Times New Roman" panose="02020603050405020304" pitchFamily="18" charset="0"/>
                <a:cs typeface="Times New Roman" panose="02020603050405020304" pitchFamily="18" charset="0"/>
              </a:rPr>
              <a:t>3 </a:t>
            </a:r>
            <a:r>
              <a:rPr lang="en-US" altLang="ja-JP" dirty="0"/>
              <a:t>-</a:t>
            </a:r>
            <a:r>
              <a:rPr lang="en-US" altLang="ja-JP" i="1" dirty="0">
                <a:latin typeface="Times New Roman" panose="02020603050405020304" pitchFamily="18" charset="0"/>
                <a:cs typeface="Times New Roman" panose="02020603050405020304" pitchFamily="18" charset="0"/>
              </a:rPr>
              <a:t> Q</a:t>
            </a:r>
            <a:r>
              <a:rPr lang="en-US" altLang="ja-JP" baseline="-25000" dirty="0">
                <a:latin typeface="Times New Roman" panose="02020603050405020304" pitchFamily="18" charset="0"/>
                <a:cs typeface="Times New Roman" panose="02020603050405020304" pitchFamily="18" charset="0"/>
              </a:rPr>
              <a:t>1</a:t>
            </a:r>
            <a:r>
              <a:rPr lang="en-US" altLang="ja-JP" dirty="0">
                <a:latin typeface="Times New Roman" panose="02020603050405020304" pitchFamily="18" charset="0"/>
                <a:cs typeface="Times New Roman" panose="02020603050405020304" pitchFamily="18" charset="0"/>
              </a:rPr>
              <a:t>=107.25-101.75=5.5</a:t>
            </a:r>
          </a:p>
          <a:p>
            <a:r>
              <a:rPr lang="en-US" altLang="ja-JP" i="1" dirty="0">
                <a:latin typeface="Times New Roman" panose="02020603050405020304" pitchFamily="18" charset="0"/>
                <a:cs typeface="Times New Roman" panose="02020603050405020304" pitchFamily="18" charset="0"/>
              </a:rPr>
              <a:t>Q</a:t>
            </a:r>
            <a:r>
              <a:rPr lang="en-US" altLang="ja-JP" baseline="-25000" dirty="0">
                <a:latin typeface="Times New Roman" panose="02020603050405020304" pitchFamily="18" charset="0"/>
                <a:cs typeface="Times New Roman" panose="02020603050405020304" pitchFamily="18" charset="0"/>
              </a:rPr>
              <a:t>1</a:t>
            </a:r>
            <a:r>
              <a:rPr lang="en-US" altLang="ja-JP" dirty="0">
                <a:latin typeface="Times New Roman" panose="02020603050405020304" pitchFamily="18" charset="0"/>
                <a:cs typeface="Times New Roman" panose="02020603050405020304" pitchFamily="18" charset="0"/>
              </a:rPr>
              <a:t>-(IQR×1.5)=93.5</a:t>
            </a:r>
            <a:r>
              <a:rPr lang="ja-JP" altLang="en-US">
                <a:latin typeface="Times New Roman" panose="02020603050405020304" pitchFamily="18" charset="0"/>
                <a:cs typeface="Times New Roman" panose="02020603050405020304" pitchFamily="18" charset="0"/>
              </a:rPr>
              <a:t>以下のデータ</a:t>
            </a:r>
            <a:br>
              <a:rPr lang="en-US" altLang="ja-JP" dirty="0">
                <a:latin typeface="Times New Roman" panose="02020603050405020304" pitchFamily="18" charset="0"/>
                <a:cs typeface="Times New Roman" panose="02020603050405020304" pitchFamily="18" charset="0"/>
              </a:rPr>
            </a:br>
            <a:r>
              <a:rPr lang="en-US" altLang="ja-JP" i="1" dirty="0">
                <a:latin typeface="Times New Roman" panose="02020603050405020304" pitchFamily="18" charset="0"/>
                <a:cs typeface="Times New Roman" panose="02020603050405020304" pitchFamily="18" charset="0"/>
              </a:rPr>
              <a:t>Q</a:t>
            </a:r>
            <a:r>
              <a:rPr lang="en-US" altLang="ja-JP" baseline="-25000" dirty="0">
                <a:latin typeface="Times New Roman" panose="02020603050405020304" pitchFamily="18" charset="0"/>
                <a:cs typeface="Times New Roman" panose="02020603050405020304" pitchFamily="18" charset="0"/>
              </a:rPr>
              <a:t>3</a:t>
            </a:r>
            <a:r>
              <a:rPr lang="en-US" altLang="ja-JP" dirty="0">
                <a:latin typeface="Times New Roman" panose="02020603050405020304" pitchFamily="18" charset="0"/>
                <a:cs typeface="Times New Roman" panose="02020603050405020304" pitchFamily="18" charset="0"/>
              </a:rPr>
              <a:t>+(IQR×1.5)=115.5</a:t>
            </a:r>
            <a:r>
              <a:rPr lang="ja-JP" altLang="en-US">
                <a:latin typeface="Times New Roman" panose="02020603050405020304" pitchFamily="18" charset="0"/>
                <a:cs typeface="Times New Roman" panose="02020603050405020304" pitchFamily="18" charset="0"/>
              </a:rPr>
              <a:t>以上のデータを除去</a:t>
            </a:r>
            <a:endParaRPr lang="en-US" altLang="ja-JP" dirty="0">
              <a:latin typeface="Times New Roman" panose="02020603050405020304" pitchFamily="18" charset="0"/>
              <a:cs typeface="Times New Roman" panose="02020603050405020304" pitchFamily="18" charset="0"/>
            </a:endParaRPr>
          </a:p>
          <a:p>
            <a:endParaRPr lang="en-US" altLang="ja-JP" dirty="0">
              <a:latin typeface="Times New Roman" panose="02020603050405020304" pitchFamily="18" charset="0"/>
              <a:cs typeface="Times New Roman" panose="02020603050405020304" pitchFamily="18" charset="0"/>
            </a:endParaRPr>
          </a:p>
          <a:p>
            <a:pPr lvl="1"/>
            <a:r>
              <a:rPr lang="ja-JP" altLang="en-US"/>
              <a:t>よって</a:t>
            </a:r>
            <a:endParaRPr lang="en-US" altLang="ja-JP" dirty="0"/>
          </a:p>
          <a:p>
            <a:pPr lvl="1"/>
            <a:r>
              <a:rPr lang="en-US" altLang="ja-JP" dirty="0"/>
              <a:t>1, 100, 101, 102, 103, 104, 105, 106, 107, 108, 109</a:t>
            </a:r>
          </a:p>
          <a:p>
            <a:pPr lvl="1"/>
            <a:r>
              <a:rPr lang="en-US" altLang="ja-JP" dirty="0"/>
              <a:t>1, 1000</a:t>
            </a:r>
            <a:r>
              <a:rPr lang="ja-JP" altLang="en-US"/>
              <a:t>を除去</a:t>
            </a:r>
          </a:p>
          <a:p>
            <a:endParaRPr lang="en-US" altLang="ja-JP" dirty="0"/>
          </a:p>
          <a:p>
            <a:endParaRPr kumimoji="1" lang="ja-JP" altLang="en-US"/>
          </a:p>
        </p:txBody>
      </p:sp>
    </p:spTree>
    <p:extLst>
      <p:ext uri="{BB962C8B-B14F-4D97-AF65-F5344CB8AC3E}">
        <p14:creationId xmlns:p14="http://schemas.microsoft.com/office/powerpoint/2010/main" val="3903807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1EB3F-91CD-E445-80F3-69A303C94B79}"/>
              </a:ext>
            </a:extLst>
          </p:cNvPr>
          <p:cNvSpPr>
            <a:spLocks noGrp="1"/>
          </p:cNvSpPr>
          <p:nvPr>
            <p:ph type="title"/>
          </p:nvPr>
        </p:nvSpPr>
        <p:spPr/>
        <p:txBody>
          <a:bodyPr>
            <a:normAutofit fontScale="90000"/>
          </a:bodyPr>
          <a:lstStyle/>
          <a:p>
            <a:r>
              <a:rPr lang="ja-JP" altLang="en-US"/>
              <a:t>スミルノフ・グラブス検定</a:t>
            </a:r>
            <a:r>
              <a:rPr lang="en-US" altLang="ja-JP" dirty="0"/>
              <a:t>[1/2]</a:t>
            </a:r>
            <a:endParaRPr kumimoji="1" lang="ja-JP" altLang="en-US"/>
          </a:p>
        </p:txBody>
      </p:sp>
      <p:sp>
        <p:nvSpPr>
          <p:cNvPr id="3" name="テキスト プレースホルダー 2">
            <a:extLst>
              <a:ext uri="{FF2B5EF4-FFF2-40B4-BE49-F238E27FC236}">
                <a16:creationId xmlns:a16="http://schemas.microsoft.com/office/drawing/2014/main" id="{92D50A54-F14F-804B-827D-F9FF67F6A58D}"/>
              </a:ext>
            </a:extLst>
          </p:cNvPr>
          <p:cNvSpPr>
            <a:spLocks noGrp="1"/>
          </p:cNvSpPr>
          <p:nvPr>
            <p:ph type="body" sz="quarter" idx="10"/>
          </p:nvPr>
        </p:nvSpPr>
        <p:spPr>
          <a:xfrm>
            <a:off x="1524000" y="980728"/>
            <a:ext cx="9144000" cy="5184576"/>
          </a:xfrm>
        </p:spPr>
        <p:txBody>
          <a:bodyPr/>
          <a:lstStyle/>
          <a:p>
            <a:r>
              <a:rPr lang="en-US" altLang="ja-JP" dirty="0"/>
              <a:t>1, 100, 101, 102, 103, 104, 105, 106, 107, 108, 109, 1000</a:t>
            </a:r>
          </a:p>
          <a:p>
            <a:endParaRPr lang="en-US" altLang="ja-JP" dirty="0"/>
          </a:p>
          <a:p>
            <a:r>
              <a:rPr lang="en-US" altLang="ja-JP" dirty="0"/>
              <a:t>1000(</a:t>
            </a:r>
            <a:r>
              <a:rPr lang="ja-JP" altLang="en-US"/>
              <a:t>最大値</a:t>
            </a:r>
            <a:r>
              <a:rPr lang="en-US" altLang="ja-JP" dirty="0"/>
              <a:t>)</a:t>
            </a:r>
            <a:r>
              <a:rPr lang="ja-JP" altLang="en-US"/>
              <a:t>が外れ値のようだがこのデータは捨てた方がよいか、有意水準 </a:t>
            </a:r>
            <a:r>
              <a:rPr lang="en-US" altLang="ja-JP" dirty="0"/>
              <a:t>5% </a:t>
            </a:r>
            <a:r>
              <a:rPr lang="ja-JP" altLang="en-US"/>
              <a:t>で検定</a:t>
            </a:r>
            <a:endParaRPr lang="en-US" altLang="ja-JP" dirty="0"/>
          </a:p>
          <a:p>
            <a:endParaRPr lang="en-US" altLang="ja-JP" dirty="0"/>
          </a:p>
          <a:p>
            <a:r>
              <a:rPr lang="en-US" altLang="ja-JP" dirty="0"/>
              <a:t>1. </a:t>
            </a:r>
            <a:r>
              <a:rPr lang="ja-JP" altLang="en-US"/>
              <a:t>前提</a:t>
            </a:r>
            <a:endParaRPr lang="en-US" altLang="ja-JP" dirty="0"/>
          </a:p>
          <a:p>
            <a:pPr lvl="1"/>
            <a:r>
              <a:rPr lang="ja-JP" altLang="en-US"/>
              <a:t>帰無仮説 </a:t>
            </a:r>
            <a:r>
              <a:rPr lang="en-US" altLang="ja-JP" dirty="0"/>
              <a:t>H0</a:t>
            </a:r>
            <a:r>
              <a:rPr lang="ja-JP" altLang="en-US"/>
              <a:t>：「全てのデータは同じ母集団からのものである」。</a:t>
            </a:r>
          </a:p>
          <a:p>
            <a:pPr lvl="1"/>
            <a:r>
              <a:rPr lang="ja-JP" altLang="en-US"/>
              <a:t>対立仮説 </a:t>
            </a:r>
            <a:r>
              <a:rPr lang="en-US" altLang="ja-JP" dirty="0"/>
              <a:t>H1</a:t>
            </a:r>
            <a:r>
              <a:rPr lang="ja-JP" altLang="en-US"/>
              <a:t>：「データのうち，最大値は外れ値である」。</a:t>
            </a:r>
          </a:p>
          <a:p>
            <a:pPr lvl="1"/>
            <a:r>
              <a:rPr lang="ja-JP" altLang="en-US"/>
              <a:t>有意水準 </a:t>
            </a:r>
            <a:r>
              <a:rPr lang="el-GR" altLang="ja-JP" dirty="0"/>
              <a:t>α </a:t>
            </a:r>
            <a:r>
              <a:rPr lang="ja-JP" altLang="en-US"/>
              <a:t>で片側検定を行う。</a:t>
            </a:r>
            <a:endParaRPr lang="en-US" altLang="ja-JP" dirty="0"/>
          </a:p>
        </p:txBody>
      </p:sp>
      <p:sp>
        <p:nvSpPr>
          <p:cNvPr id="4" name="テキスト ボックス 3">
            <a:extLst>
              <a:ext uri="{FF2B5EF4-FFF2-40B4-BE49-F238E27FC236}">
                <a16:creationId xmlns:a16="http://schemas.microsoft.com/office/drawing/2014/main" id="{ECE65279-7097-4B42-A0E3-12B09023DEB4}"/>
              </a:ext>
            </a:extLst>
          </p:cNvPr>
          <p:cNvSpPr txBox="1"/>
          <p:nvPr/>
        </p:nvSpPr>
        <p:spPr>
          <a:xfrm>
            <a:off x="1703513" y="6453336"/>
            <a:ext cx="6151043" cy="369332"/>
          </a:xfrm>
          <a:prstGeom prst="rect">
            <a:avLst/>
          </a:prstGeom>
          <a:noFill/>
        </p:spPr>
        <p:txBody>
          <a:bodyPr wrap="none" rtlCol="0">
            <a:spAutoFit/>
          </a:bodyPr>
          <a:lstStyle/>
          <a:p>
            <a:r>
              <a:rPr lang="en-US" altLang="ja-JP" dirty="0"/>
              <a:t>https://</a:t>
            </a:r>
            <a:r>
              <a:rPr lang="en-US" altLang="ja-JP" dirty="0" err="1"/>
              <a:t>www.weblio.jp</a:t>
            </a:r>
            <a:r>
              <a:rPr lang="en-US" altLang="ja-JP" dirty="0"/>
              <a:t>/content/</a:t>
            </a:r>
            <a:r>
              <a:rPr lang="ja-JP" altLang="en-US"/>
              <a:t>スミルノフグラブス検定</a:t>
            </a:r>
          </a:p>
        </p:txBody>
      </p:sp>
    </p:spTree>
    <p:extLst>
      <p:ext uri="{BB962C8B-B14F-4D97-AF65-F5344CB8AC3E}">
        <p14:creationId xmlns:p14="http://schemas.microsoft.com/office/powerpoint/2010/main" val="4277028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1EB3F-91CD-E445-80F3-69A303C94B79}"/>
              </a:ext>
            </a:extLst>
          </p:cNvPr>
          <p:cNvSpPr>
            <a:spLocks noGrp="1"/>
          </p:cNvSpPr>
          <p:nvPr>
            <p:ph type="title"/>
          </p:nvPr>
        </p:nvSpPr>
        <p:spPr/>
        <p:txBody>
          <a:bodyPr>
            <a:normAutofit fontScale="90000"/>
          </a:bodyPr>
          <a:lstStyle/>
          <a:p>
            <a:r>
              <a:rPr lang="ja-JP" altLang="en-US"/>
              <a:t>スミルノフ・グラブス検定</a:t>
            </a:r>
            <a:r>
              <a:rPr lang="en-US" altLang="ja-JP" dirty="0"/>
              <a:t>[2/2]</a:t>
            </a:r>
            <a:endParaRPr kumimoji="1" lang="ja-JP" altLang="en-US"/>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2D50A54-F14F-804B-827D-F9FF67F6A58D}"/>
                  </a:ext>
                </a:extLst>
              </p:cNvPr>
              <p:cNvSpPr>
                <a:spLocks noGrp="1"/>
              </p:cNvSpPr>
              <p:nvPr>
                <p:ph type="body" sz="quarter" idx="10"/>
              </p:nvPr>
            </p:nvSpPr>
            <p:spPr>
              <a:xfrm>
                <a:off x="1523999" y="980728"/>
                <a:ext cx="9492343" cy="5184576"/>
              </a:xfrm>
            </p:spPr>
            <p:txBody>
              <a:bodyPr>
                <a:normAutofit lnSpcReduction="10000"/>
              </a:bodyPr>
              <a:lstStyle/>
              <a:p>
                <a:r>
                  <a:rPr lang="en-US" altLang="ja-JP" dirty="0"/>
                  <a:t>2.</a:t>
                </a:r>
                <a:r>
                  <a:rPr lang="ja-JP" altLang="en-US"/>
                  <a:t>平均</a:t>
                </a:r>
                <a:r>
                  <a:rPr lang="en-US" altLang="ja-JP" dirty="0"/>
                  <a:t> </a:t>
                </a:r>
                <a:r>
                  <a:rPr lang="en-US" altLang="ja-JP" dirty="0" err="1"/>
                  <a:t>μ</a:t>
                </a:r>
                <a:r>
                  <a:rPr lang="en-US" altLang="ja-JP" dirty="0"/>
                  <a:t>=170.50, </a:t>
                </a:r>
                <a:r>
                  <a:rPr lang="ja-JP" altLang="en-US"/>
                  <a:t>標準偏差</a:t>
                </a:r>
                <a:r>
                  <a:rPr lang="en-US" altLang="ja-JP" dirty="0"/>
                  <a:t> </a:t>
                </a:r>
                <a:r>
                  <a:rPr lang="en-US" altLang="ja-JP" dirty="0" err="1"/>
                  <a:t>σ</a:t>
                </a:r>
                <a:r>
                  <a:rPr lang="en-US" altLang="ja-JP" dirty="0"/>
                  <a:t>=262.93</a:t>
                </a:r>
              </a:p>
              <a:p>
                <a:r>
                  <a:rPr lang="en-US" altLang="ja-JP" dirty="0"/>
                  <a:t>3. </a:t>
                </a:r>
                <a14:m>
                  <m:oMath xmlns:m="http://schemas.openxmlformats.org/officeDocument/2006/math">
                    <m:r>
                      <a:rPr lang="en-US" altLang="ja-JP" b="0" i="1" smtClean="0">
                        <a:latin typeface="Cambria Math" panose="02040503050406030204" pitchFamily="18" charset="0"/>
                      </a:rPr>
                      <m:t>𝑇</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𝑚𝑎𝑥</m:t>
                                </m:r>
                              </m:sub>
                            </m:sSub>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𝜇</m:t>
                            </m:r>
                          </m:e>
                        </m:d>
                      </m:num>
                      <m:den>
                        <m:rad>
                          <m:radPr>
                            <m:degHide m:val="on"/>
                            <m:ctrlPr>
                              <a:rPr lang="en-US" altLang="ja-JP" b="0" i="1" smtClean="0">
                                <a:latin typeface="Cambria Math" panose="02040503050406030204" pitchFamily="18" charset="0"/>
                              </a:rPr>
                            </m:ctrlPr>
                          </m:radPr>
                          <m:deg/>
                          <m:e>
                            <m:r>
                              <a:rPr lang="en-US" altLang="ja-JP" b="0" i="1" smtClean="0">
                                <a:latin typeface="Cambria Math" panose="02040503050406030204" pitchFamily="18" charset="0"/>
                                <a:ea typeface="Cambria Math" panose="02040503050406030204" pitchFamily="18" charset="0"/>
                              </a:rPr>
                              <m:t>𝜎</m:t>
                            </m:r>
                          </m:e>
                        </m:rad>
                      </m:den>
                    </m:f>
                  </m:oMath>
                </a14:m>
                <a:r>
                  <a:rPr lang="en-US" altLang="ja-JP" dirty="0"/>
                  <a:t>=51.16</a:t>
                </a:r>
              </a:p>
              <a:p>
                <a:r>
                  <a:rPr lang="en-US" altLang="ja-JP" dirty="0"/>
                  <a:t>4.</a:t>
                </a:r>
                <a:r>
                  <a:rPr lang="ja-JP" altLang="en-US"/>
                  <a:t>スミルノフの棄却検定表から、</a:t>
                </a:r>
                <a:br>
                  <a:rPr lang="en-US" altLang="ja-JP" dirty="0"/>
                </a:br>
                <a:r>
                  <a:rPr lang="ja-JP" altLang="en-US"/>
                  <a:t>有意水準</a:t>
                </a:r>
                <a:r>
                  <a:rPr lang="en-US" altLang="ja-JP" dirty="0"/>
                  <a:t>5%</a:t>
                </a:r>
                <a:r>
                  <a:rPr lang="ja-JP" altLang="en-US"/>
                  <a:t>の場合</a:t>
                </a:r>
                <a:r>
                  <a:rPr lang="en-US" altLang="ja-JP" dirty="0"/>
                  <a:t>t= 2.285</a:t>
                </a:r>
              </a:p>
              <a:p>
                <a:pPr lvl="1"/>
                <a:r>
                  <a:rPr lang="ja-JP" altLang="en-US"/>
                  <a:t>参考</a:t>
                </a:r>
                <a:r>
                  <a:rPr lang="en-US" altLang="ja-JP" dirty="0"/>
                  <a:t>)</a:t>
                </a:r>
                <a:r>
                  <a:rPr lang="ja-JP" altLang="en-US"/>
                  <a:t>スミルノフの棄却検定表</a:t>
                </a:r>
                <a:endParaRPr lang="en-US" altLang="ja-JP" dirty="0"/>
              </a:p>
              <a:p>
                <a:pPr lvl="2"/>
                <a:r>
                  <a:rPr lang="en-US" altLang="ja-JP" dirty="0"/>
                  <a:t>http://www2.vmas.kitasato-u.ac.jp/lecture0/statistics/</a:t>
                </a:r>
                <a:r>
                  <a:rPr lang="en-US" altLang="ja-JP" dirty="0" err="1"/>
                  <a:t>smilnoff.pdf</a:t>
                </a:r>
                <a:endParaRPr lang="en-US" altLang="ja-JP" dirty="0"/>
              </a:p>
              <a:p>
                <a:r>
                  <a:rPr lang="en-US" altLang="ja-JP" dirty="0"/>
                  <a:t>5.</a:t>
                </a:r>
                <a:r>
                  <a:rPr lang="ja-JP" altLang="en-US"/>
                  <a:t>帰無仮説の採否を決める。</a:t>
                </a:r>
              </a:p>
              <a:p>
                <a:pPr lvl="1"/>
                <a:r>
                  <a:rPr lang="en-US" altLang="ja-JP" dirty="0"/>
                  <a:t>T</a:t>
                </a:r>
                <a:r>
                  <a:rPr lang="ja-JP" altLang="en-US"/>
                  <a:t>＜ </a:t>
                </a:r>
                <a:r>
                  <a:rPr lang="en-US" altLang="ja-JP" dirty="0"/>
                  <a:t>t </a:t>
                </a:r>
                <a:r>
                  <a:rPr lang="ja-JP" altLang="en-US"/>
                  <a:t>のとき，帰無仮説を採択する。「データのうち，</a:t>
                </a:r>
                <a:r>
                  <a:rPr lang="en-US" altLang="ja-JP" dirty="0"/>
                  <a:t>1000</a:t>
                </a:r>
                <a:r>
                  <a:rPr lang="ja-JP" altLang="en-US"/>
                  <a:t>は外れ値であるとはいえない」。</a:t>
                </a:r>
              </a:p>
              <a:p>
                <a:pPr lvl="1"/>
                <a:r>
                  <a:rPr lang="en-US" altLang="ja-JP" dirty="0"/>
                  <a:t>T ≧ t </a:t>
                </a:r>
                <a:r>
                  <a:rPr lang="ja-JP" altLang="en-US"/>
                  <a:t>のとき，帰無仮説を棄却する。「データのうち，</a:t>
                </a:r>
                <a:r>
                  <a:rPr lang="en-US" altLang="ja-JP" dirty="0"/>
                  <a:t>1000</a:t>
                </a:r>
                <a:r>
                  <a:rPr lang="ja-JP" altLang="en-US"/>
                  <a:t>は外れ値である」</a:t>
                </a:r>
                <a:endParaRPr lang="en-US" altLang="ja-JP" dirty="0"/>
              </a:p>
              <a:p>
                <a:r>
                  <a:rPr lang="ja-JP" altLang="en-US"/>
                  <a:t>この場合、有意水準</a:t>
                </a:r>
                <a:r>
                  <a:rPr lang="en-US" altLang="ja-JP" dirty="0"/>
                  <a:t>5%</a:t>
                </a:r>
                <a:r>
                  <a:rPr lang="ja-JP" altLang="en-US"/>
                  <a:t>で検定を行うと</a:t>
                </a:r>
                <a:r>
                  <a:rPr lang="en-US" altLang="ja-JP" dirty="0"/>
                  <a:t>1000</a:t>
                </a:r>
                <a:r>
                  <a:rPr lang="ja-JP" altLang="en-US"/>
                  <a:t>は外れ値である</a:t>
                </a:r>
                <a:endParaRPr lang="en-US" altLang="ja-JP" dirty="0"/>
              </a:p>
              <a:p>
                <a:endParaRPr kumimoji="1" lang="ja-JP" altLang="en-US"/>
              </a:p>
            </p:txBody>
          </p:sp>
        </mc:Choice>
        <mc:Fallback xmlns="">
          <p:sp>
            <p:nvSpPr>
              <p:cNvPr id="3" name="テキスト プレースホルダー 2">
                <a:extLst>
                  <a:ext uri="{FF2B5EF4-FFF2-40B4-BE49-F238E27FC236}">
                    <a16:creationId xmlns:a16="http://schemas.microsoft.com/office/drawing/2014/main" id="{92D50A54-F14F-804B-827D-F9FF67F6A58D}"/>
                  </a:ext>
                </a:extLst>
              </p:cNvPr>
              <p:cNvSpPr>
                <a:spLocks noGrp="1" noRot="1" noChangeAspect="1" noMove="1" noResize="1" noEditPoints="1" noAdjustHandles="1" noChangeArrowheads="1" noChangeShapeType="1" noTextEdit="1"/>
              </p:cNvSpPr>
              <p:nvPr>
                <p:ph type="body" sz="quarter" idx="10"/>
              </p:nvPr>
            </p:nvSpPr>
            <p:spPr>
              <a:xfrm>
                <a:off x="1523999" y="980728"/>
                <a:ext cx="9492343" cy="5184576"/>
              </a:xfrm>
              <a:blipFill>
                <a:blip r:embed="rId2"/>
                <a:stretch>
                  <a:fillRect l="-1203" t="-2689" r="-267" b="-317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42500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A731E5F-6278-5243-BFA7-F56DABC36F14}"/>
              </a:ext>
            </a:extLst>
          </p:cNvPr>
          <p:cNvSpPr>
            <a:spLocks noGrp="1"/>
          </p:cNvSpPr>
          <p:nvPr>
            <p:ph type="title"/>
          </p:nvPr>
        </p:nvSpPr>
        <p:spPr/>
        <p:txBody>
          <a:bodyPr>
            <a:normAutofit fontScale="90000"/>
          </a:bodyPr>
          <a:lstStyle/>
          <a:p>
            <a:r>
              <a:rPr kumimoji="1" lang="ja-JP" altLang="en-US"/>
              <a:t>正規化</a:t>
            </a:r>
            <a:r>
              <a:rPr kumimoji="1" lang="en-US" altLang="ja-JP" dirty="0"/>
              <a:t>(</a:t>
            </a:r>
            <a:r>
              <a:rPr lang="ja-JP" altLang="en-US"/>
              <a:t>スケール変換</a:t>
            </a:r>
            <a:r>
              <a:rPr kumimoji="1" lang="en-US" altLang="ja-JP" dirty="0"/>
              <a:t>)</a:t>
            </a:r>
            <a:endParaRPr kumimoji="1" lang="ja-JP" altLang="en-US"/>
          </a:p>
        </p:txBody>
      </p:sp>
      <p:sp>
        <p:nvSpPr>
          <p:cNvPr id="4" name="テキスト プレースホルダー 3">
            <a:extLst>
              <a:ext uri="{FF2B5EF4-FFF2-40B4-BE49-F238E27FC236}">
                <a16:creationId xmlns:a16="http://schemas.microsoft.com/office/drawing/2014/main" id="{D31BB991-4E45-8B4B-8350-5DFCA2AB8A09}"/>
              </a:ext>
            </a:extLst>
          </p:cNvPr>
          <p:cNvSpPr>
            <a:spLocks noGrp="1"/>
          </p:cNvSpPr>
          <p:nvPr>
            <p:ph type="body" sz="quarter" idx="10"/>
          </p:nvPr>
        </p:nvSpPr>
        <p:spPr/>
        <p:txBody>
          <a:bodyPr>
            <a:normAutofit/>
          </a:bodyPr>
          <a:lstStyle/>
          <a:p>
            <a:r>
              <a:rPr kumimoji="1" lang="ja-JP" altLang="en-US"/>
              <a:t>異なる変数間を比較する際に正規化を施す</a:t>
            </a:r>
            <a:endParaRPr lang="en-US" altLang="ja-JP" dirty="0"/>
          </a:p>
          <a:p>
            <a:pPr lvl="1"/>
            <a:r>
              <a:rPr lang="ja-JP" altLang="en-US"/>
              <a:t>数値の特徴量が０から１の間に入るように変換する</a:t>
            </a:r>
            <a:r>
              <a:rPr lang="en-US" altLang="ja-JP" dirty="0"/>
              <a:t>(</a:t>
            </a:r>
            <a:r>
              <a:rPr lang="en-US" altLang="ja-JP" dirty="0" err="1"/>
              <a:t>MinMaxScaler</a:t>
            </a:r>
            <a:r>
              <a:rPr lang="en-US" altLang="ja-JP" dirty="0"/>
              <a:t>)</a:t>
            </a:r>
          </a:p>
          <a:p>
            <a:pPr lvl="1"/>
            <a:endParaRPr lang="en-US" altLang="ja-JP" dirty="0"/>
          </a:p>
          <a:p>
            <a:pPr lvl="1"/>
            <a:endParaRPr lang="en-US" altLang="ja-JP" dirty="0"/>
          </a:p>
          <a:p>
            <a:pPr lvl="1"/>
            <a:r>
              <a:rPr lang="ja-JP" altLang="en-US"/>
              <a:t>平均値０、標準偏差１となるようにスケール変換する</a:t>
            </a:r>
            <a:r>
              <a:rPr lang="en-US" altLang="ja-JP" dirty="0"/>
              <a:t>(</a:t>
            </a:r>
            <a:r>
              <a:rPr lang="en-US" altLang="ja-JP" dirty="0" err="1"/>
              <a:t>StandardScaler</a:t>
            </a:r>
            <a:r>
              <a:rPr lang="en-US" altLang="ja-JP" dirty="0"/>
              <a:t>)</a:t>
            </a:r>
          </a:p>
          <a:p>
            <a:pPr lvl="1"/>
            <a:endParaRPr lang="en-US" altLang="ja-JP" dirty="0"/>
          </a:p>
          <a:p>
            <a:pPr lvl="1"/>
            <a:endParaRPr lang="en-US" altLang="ja-JP" dirty="0"/>
          </a:p>
          <a:p>
            <a:pPr lvl="1"/>
            <a:r>
              <a:rPr lang="ja-JP" altLang="en-US"/>
              <a:t>中央値や分位数を用いてスケール変換する</a:t>
            </a:r>
            <a:r>
              <a:rPr lang="en-US" altLang="ja-JP" dirty="0"/>
              <a:t>(</a:t>
            </a:r>
            <a:r>
              <a:rPr lang="en-US" altLang="ja-JP" dirty="0" err="1"/>
              <a:t>RobustScaler</a:t>
            </a:r>
            <a:r>
              <a:rPr lang="en-US" altLang="ja-JP" dirty="0"/>
              <a:t>)</a:t>
            </a:r>
          </a:p>
          <a:p>
            <a:pPr lvl="1"/>
            <a:endParaRPr lang="en-US" altLang="ja-JP" dirty="0"/>
          </a:p>
          <a:p>
            <a:pPr lvl="1"/>
            <a:endParaRPr lang="en-US" altLang="ja-JP" dirty="0"/>
          </a:p>
          <a:p>
            <a:pPr lvl="1"/>
            <a:r>
              <a:rPr lang="ja-JP" altLang="en-US"/>
              <a:t>個々のデータポイントの値にそれぞれ異なるスケール変換をする</a:t>
            </a:r>
            <a:r>
              <a:rPr lang="en-US" altLang="ja-JP" dirty="0"/>
              <a:t>(Normalization)</a:t>
            </a:r>
          </a:p>
          <a:p>
            <a:pPr lvl="1"/>
            <a:endParaRPr lang="ja-JP" altLang="en-US"/>
          </a:p>
          <a:p>
            <a:pPr lvl="1"/>
            <a:endParaRPr kumimoji="1" lang="ja-JP" altLang="en-US"/>
          </a:p>
        </p:txBody>
      </p:sp>
      <p:sp>
        <p:nvSpPr>
          <p:cNvPr id="5" name="テキスト ボックス 4">
            <a:extLst>
              <a:ext uri="{FF2B5EF4-FFF2-40B4-BE49-F238E27FC236}">
                <a16:creationId xmlns:a16="http://schemas.microsoft.com/office/drawing/2014/main" id="{CBEBCAAC-9006-3A4B-BAC9-38BA287166ED}"/>
              </a:ext>
            </a:extLst>
          </p:cNvPr>
          <p:cNvSpPr txBox="1"/>
          <p:nvPr/>
        </p:nvSpPr>
        <p:spPr>
          <a:xfrm>
            <a:off x="1939590" y="6470007"/>
            <a:ext cx="4719562" cy="369332"/>
          </a:xfrm>
          <a:prstGeom prst="rect">
            <a:avLst/>
          </a:prstGeom>
          <a:noFill/>
        </p:spPr>
        <p:txBody>
          <a:bodyPr wrap="none" rtlCol="0">
            <a:spAutoFit/>
          </a:bodyPr>
          <a:lstStyle/>
          <a:p>
            <a:r>
              <a:rPr lang="en-US" altLang="ja-JP" dirty="0"/>
              <a:t>https://</a:t>
            </a:r>
            <a:r>
              <a:rPr lang="en-US" altLang="ja-JP" dirty="0" err="1"/>
              <a:t>aizine.ai</a:t>
            </a:r>
            <a:r>
              <a:rPr lang="en-US" altLang="ja-JP" dirty="0"/>
              <a:t>/preprocessing0614/#toc2</a:t>
            </a:r>
            <a:endParaRPr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C1986817-585C-D74D-9057-53CABB723CBF}"/>
                  </a:ext>
                </a:extLst>
              </p:cNvPr>
              <p:cNvSpPr txBox="1"/>
              <p:nvPr/>
            </p:nvSpPr>
            <p:spPr>
              <a:xfrm>
                <a:off x="4784071" y="1884326"/>
                <a:ext cx="2363147"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𝑘</m:t>
                              </m:r>
                            </m:sub>
                          </m:sSub>
                        </m:e>
                      </m:acc>
                      <m:r>
                        <a:rPr lang="en-US" altLang="ja-JP" i="1">
                          <a:latin typeface="Cambria Math" panose="02040503050406030204" pitchFamily="18" charset="0"/>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𝑘</m:t>
                              </m:r>
                            </m:sub>
                          </m:sSub>
                          <m:r>
                            <a:rPr lang="en-US" altLang="ja-JP" i="1">
                              <a:latin typeface="Cambria Math" panose="02040503050406030204" pitchFamily="18" charset="0"/>
                            </a:rPr>
                            <m:t>−</m:t>
                          </m:r>
                          <m:r>
                            <m:rPr>
                              <m:sty m:val="p"/>
                            </m:rPr>
                            <a:rPr lang="en-US" altLang="ja-JP">
                              <a:latin typeface="Cambria Math" panose="02040503050406030204" pitchFamily="18" charset="0"/>
                            </a:rPr>
                            <m:t>min</m:t>
                          </m:r>
                          <m:r>
                            <a:rPr lang="en-US" altLang="ja-JP" i="1">
                              <a:latin typeface="Cambria Math" panose="02040503050406030204" pitchFamily="18" charset="0"/>
                            </a:rPr>
                            <m:t>⁡(</m:t>
                          </m:r>
                          <m:r>
                            <a:rPr lang="en-US" altLang="ja-JP" i="1">
                              <a:latin typeface="Cambria Math" panose="02040503050406030204" pitchFamily="18" charset="0"/>
                            </a:rPr>
                            <m:t>𝑋</m:t>
                          </m:r>
                          <m:r>
                            <a:rPr lang="en-US" altLang="ja-JP" i="1">
                              <a:latin typeface="Cambria Math" panose="02040503050406030204" pitchFamily="18" charset="0"/>
                            </a:rPr>
                            <m:t>)</m:t>
                          </m:r>
                        </m:num>
                        <m:den>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max</m:t>
                              </m:r>
                            </m:fName>
                            <m:e>
                              <m:d>
                                <m:dPr>
                                  <m:ctrlPr>
                                    <a:rPr lang="en-US" altLang="ja-JP" i="1">
                                      <a:latin typeface="Cambria Math" panose="02040503050406030204" pitchFamily="18" charset="0"/>
                                    </a:rPr>
                                  </m:ctrlPr>
                                </m:dPr>
                                <m:e>
                                  <m:r>
                                    <a:rPr lang="en-US" altLang="ja-JP" i="1">
                                      <a:latin typeface="Cambria Math" panose="02040503050406030204" pitchFamily="18" charset="0"/>
                                    </a:rPr>
                                    <m:t>𝑋</m:t>
                                  </m:r>
                                </m:e>
                              </m:d>
                            </m:e>
                          </m:func>
                          <m:r>
                            <a:rPr lang="en-US" altLang="ja-JP" i="1">
                              <a:latin typeface="Cambria Math" panose="02040503050406030204" pitchFamily="18" charset="0"/>
                            </a:rPr>
                            <m:t>−</m:t>
                          </m:r>
                          <m:r>
                            <m:rPr>
                              <m:sty m:val="p"/>
                            </m:rPr>
                            <a:rPr lang="en-US" altLang="ja-JP">
                              <a:latin typeface="Cambria Math" panose="02040503050406030204" pitchFamily="18" charset="0"/>
                            </a:rPr>
                            <m:t>min</m:t>
                          </m:r>
                          <m:r>
                            <a:rPr lang="en-US" altLang="ja-JP" i="1">
                              <a:latin typeface="Cambria Math" panose="02040503050406030204" pitchFamily="18" charset="0"/>
                            </a:rPr>
                            <m:t>⁡(</m:t>
                          </m:r>
                          <m:r>
                            <a:rPr lang="en-US" altLang="ja-JP" i="1">
                              <a:latin typeface="Cambria Math" panose="02040503050406030204" pitchFamily="18" charset="0"/>
                            </a:rPr>
                            <m:t>𝑋</m:t>
                          </m:r>
                          <m:r>
                            <a:rPr lang="en-US" altLang="ja-JP" i="1">
                              <a:latin typeface="Cambria Math" panose="02040503050406030204" pitchFamily="18" charset="0"/>
                            </a:rPr>
                            <m:t>)</m:t>
                          </m:r>
                        </m:den>
                      </m:f>
                    </m:oMath>
                  </m:oMathPara>
                </a14:m>
                <a:endParaRPr lang="ja-JP" altLang="en-US"/>
              </a:p>
            </p:txBody>
          </p:sp>
        </mc:Choice>
        <mc:Fallback xmlns="">
          <p:sp>
            <p:nvSpPr>
              <p:cNvPr id="6" name="テキスト ボックス 5">
                <a:extLst>
                  <a:ext uri="{FF2B5EF4-FFF2-40B4-BE49-F238E27FC236}">
                    <a16:creationId xmlns:a16="http://schemas.microsoft.com/office/drawing/2014/main" id="{C1986817-585C-D74D-9057-53CABB723CBF}"/>
                  </a:ext>
                </a:extLst>
              </p:cNvPr>
              <p:cNvSpPr txBox="1">
                <a:spLocks noRot="1" noChangeAspect="1" noMove="1" noResize="1" noEditPoints="1" noAdjustHandles="1" noChangeArrowheads="1" noChangeShapeType="1" noTextEdit="1"/>
              </p:cNvSpPr>
              <p:nvPr/>
            </p:nvSpPr>
            <p:spPr>
              <a:xfrm>
                <a:off x="4784071" y="1884326"/>
                <a:ext cx="2363147" cy="576761"/>
              </a:xfrm>
              <a:prstGeom prst="rect">
                <a:avLst/>
              </a:prstGeom>
              <a:blipFill>
                <a:blip r:embed="rId2"/>
                <a:stretch>
                  <a:fillRect l="-1070" t="-8696" r="-3209"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F49C907-39AB-7647-89F0-D15213DFFF9F}"/>
                  </a:ext>
                </a:extLst>
              </p:cNvPr>
              <p:cNvSpPr txBox="1"/>
              <p:nvPr/>
            </p:nvSpPr>
            <p:spPr>
              <a:xfrm>
                <a:off x="4785508" y="2929487"/>
                <a:ext cx="2075247" cy="643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𝑘</m:t>
                              </m:r>
                            </m:sub>
                          </m:sSub>
                        </m:e>
                      </m:acc>
                      <m:r>
                        <a:rPr lang="en-US" altLang="ja-JP" i="1">
                          <a:latin typeface="Cambria Math" panose="02040503050406030204" pitchFamily="18" charset="0"/>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𝑘</m:t>
                              </m:r>
                            </m:sub>
                          </m:sSub>
                          <m:r>
                            <a:rPr lang="en-US" altLang="ja-JP" i="1">
                              <a:latin typeface="Cambria Math" panose="02040503050406030204" pitchFamily="18" charset="0"/>
                            </a:rPr>
                            <m:t>−</m:t>
                          </m:r>
                          <m:r>
                            <m:rPr>
                              <m:sty m:val="p"/>
                            </m:rPr>
                            <a:rPr lang="en-US" altLang="ja-JP">
                              <a:latin typeface="Cambria Math" panose="02040503050406030204" pitchFamily="18" charset="0"/>
                            </a:rPr>
                            <m:t>m</m:t>
                          </m:r>
                          <m:r>
                            <a:rPr lang="en-US" altLang="ja-JP" i="1">
                              <a:latin typeface="Cambria Math" panose="02040503050406030204" pitchFamily="18" charset="0"/>
                            </a:rPr>
                            <m:t>𝑒𝑎𝑛</m:t>
                          </m:r>
                          <m:r>
                            <a:rPr lang="en-US" altLang="ja-JP" i="1">
                              <a:latin typeface="Cambria Math" panose="02040503050406030204" pitchFamily="18" charset="0"/>
                            </a:rPr>
                            <m:t>(</m:t>
                          </m:r>
                          <m:r>
                            <a:rPr lang="en-US" altLang="ja-JP" i="1">
                              <a:latin typeface="Cambria Math" panose="02040503050406030204" pitchFamily="18" charset="0"/>
                            </a:rPr>
                            <m:t>𝑋</m:t>
                          </m:r>
                          <m:r>
                            <a:rPr lang="en-US" altLang="ja-JP" i="1">
                              <a:latin typeface="Cambria Math" panose="02040503050406030204" pitchFamily="18" charset="0"/>
                            </a:rPr>
                            <m:t>)</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𝑣𝑎𝑟</m:t>
                              </m:r>
                              <m:r>
                                <a:rPr lang="en-US" altLang="ja-JP" i="1">
                                  <a:latin typeface="Cambria Math" panose="02040503050406030204" pitchFamily="18" charset="0"/>
                                </a:rPr>
                                <m:t>(</m:t>
                              </m:r>
                              <m:r>
                                <a:rPr lang="en-US" altLang="ja-JP" i="1">
                                  <a:latin typeface="Cambria Math" panose="02040503050406030204" pitchFamily="18" charset="0"/>
                                </a:rPr>
                                <m:t>𝑋</m:t>
                              </m:r>
                              <m:r>
                                <a:rPr lang="en-US" altLang="ja-JP" i="1">
                                  <a:latin typeface="Cambria Math" panose="02040503050406030204" pitchFamily="18" charset="0"/>
                                </a:rPr>
                                <m:t>)</m:t>
                              </m:r>
                            </m:e>
                          </m:rad>
                        </m:den>
                      </m:f>
                    </m:oMath>
                  </m:oMathPara>
                </a14:m>
                <a:endParaRPr lang="ja-JP" altLang="en-US"/>
              </a:p>
            </p:txBody>
          </p:sp>
        </mc:Choice>
        <mc:Fallback xmlns="">
          <p:sp>
            <p:nvSpPr>
              <p:cNvPr id="7" name="テキスト ボックス 6">
                <a:extLst>
                  <a:ext uri="{FF2B5EF4-FFF2-40B4-BE49-F238E27FC236}">
                    <a16:creationId xmlns:a16="http://schemas.microsoft.com/office/drawing/2014/main" id="{1F49C907-39AB-7647-89F0-D15213DFFF9F}"/>
                  </a:ext>
                </a:extLst>
              </p:cNvPr>
              <p:cNvSpPr txBox="1">
                <a:spLocks noRot="1" noChangeAspect="1" noMove="1" noResize="1" noEditPoints="1" noAdjustHandles="1" noChangeArrowheads="1" noChangeShapeType="1" noTextEdit="1"/>
              </p:cNvSpPr>
              <p:nvPr/>
            </p:nvSpPr>
            <p:spPr>
              <a:xfrm>
                <a:off x="4785508" y="2929487"/>
                <a:ext cx="2075247" cy="643894"/>
              </a:xfrm>
              <a:prstGeom prst="rect">
                <a:avLst/>
              </a:prstGeom>
              <a:blipFill>
                <a:blip r:embed="rId3"/>
                <a:stretch>
                  <a:fillRect t="-3846" r="-3049"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58CD3E7-36C1-D741-9C40-977ECC40FB90}"/>
                  </a:ext>
                </a:extLst>
              </p:cNvPr>
              <p:cNvSpPr txBox="1"/>
              <p:nvPr/>
            </p:nvSpPr>
            <p:spPr>
              <a:xfrm>
                <a:off x="5045908" y="4145625"/>
                <a:ext cx="1412246" cy="56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𝑘</m:t>
                              </m:r>
                            </m:sub>
                          </m:sSub>
                        </m:e>
                      </m:acc>
                      <m:r>
                        <a:rPr lang="en-US" altLang="ja-JP" i="1">
                          <a:latin typeface="Cambria Math" panose="02040503050406030204" pitchFamily="18" charset="0"/>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𝑘</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𝑄</m:t>
                              </m:r>
                            </m:e>
                            <m:sub>
                              <m:r>
                                <a:rPr lang="en-US" altLang="ja-JP" i="1">
                                  <a:latin typeface="Cambria Math" panose="02040503050406030204" pitchFamily="18" charset="0"/>
                                </a:rPr>
                                <m:t>2</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𝑄</m:t>
                              </m:r>
                            </m:e>
                            <m:sub>
                              <m:r>
                                <a:rPr lang="en-US" altLang="ja-JP" i="1">
                                  <a:latin typeface="Cambria Math" panose="02040503050406030204" pitchFamily="18" charset="0"/>
                                </a:rPr>
                                <m:t>3</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𝑄</m:t>
                              </m:r>
                            </m:e>
                            <m:sub>
                              <m:r>
                                <a:rPr lang="en-US" altLang="ja-JP" i="1">
                                  <a:latin typeface="Cambria Math" panose="02040503050406030204" pitchFamily="18" charset="0"/>
                                </a:rPr>
                                <m:t>1</m:t>
                              </m:r>
                            </m:sub>
                          </m:sSub>
                        </m:den>
                      </m:f>
                    </m:oMath>
                  </m:oMathPara>
                </a14:m>
                <a:endParaRPr lang="ja-JP" altLang="en-US"/>
              </a:p>
            </p:txBody>
          </p:sp>
        </mc:Choice>
        <mc:Fallback xmlns="">
          <p:sp>
            <p:nvSpPr>
              <p:cNvPr id="8" name="テキスト ボックス 7">
                <a:extLst>
                  <a:ext uri="{FF2B5EF4-FFF2-40B4-BE49-F238E27FC236}">
                    <a16:creationId xmlns:a16="http://schemas.microsoft.com/office/drawing/2014/main" id="{B58CD3E7-36C1-D741-9C40-977ECC40FB90}"/>
                  </a:ext>
                </a:extLst>
              </p:cNvPr>
              <p:cNvSpPr txBox="1">
                <a:spLocks noRot="1" noChangeAspect="1" noMove="1" noResize="1" noEditPoints="1" noAdjustHandles="1" noChangeArrowheads="1" noChangeShapeType="1" noTextEdit="1"/>
              </p:cNvSpPr>
              <p:nvPr/>
            </p:nvSpPr>
            <p:spPr>
              <a:xfrm>
                <a:off x="5045908" y="4145625"/>
                <a:ext cx="1412246" cy="567143"/>
              </a:xfrm>
              <a:prstGeom prst="rect">
                <a:avLst/>
              </a:prstGeom>
              <a:blipFill>
                <a:blip r:embed="rId4"/>
                <a:stretch>
                  <a:fillRect l="-893" t="-6522" b="-13043"/>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BEC2C131-3A1B-3049-BE45-237C09452233}"/>
              </a:ext>
            </a:extLst>
          </p:cNvPr>
          <p:cNvSpPr txBox="1"/>
          <p:nvPr/>
        </p:nvSpPr>
        <p:spPr>
          <a:xfrm>
            <a:off x="7148655" y="4054864"/>
            <a:ext cx="1762021" cy="923330"/>
          </a:xfrm>
          <a:prstGeom prst="rect">
            <a:avLst/>
          </a:prstGeom>
          <a:noFill/>
        </p:spPr>
        <p:txBody>
          <a:bodyPr wrap="none" rtlCol="0">
            <a:spAutoFit/>
          </a:bodyPr>
          <a:lstStyle/>
          <a:p>
            <a:r>
              <a:rPr lang="en-US" altLang="ja-JP" i="1" dirty="0">
                <a:latin typeface="Times New Roman" panose="02020603050405020304" pitchFamily="18" charset="0"/>
                <a:cs typeface="Times New Roman" panose="02020603050405020304" pitchFamily="18" charset="0"/>
              </a:rPr>
              <a:t>Q</a:t>
            </a:r>
            <a:r>
              <a:rPr lang="en-US" altLang="ja-JP" baseline="-25000" dirty="0">
                <a:latin typeface="Times New Roman" panose="02020603050405020304" pitchFamily="18" charset="0"/>
                <a:cs typeface="Times New Roman" panose="02020603050405020304" pitchFamily="18" charset="0"/>
              </a:rPr>
              <a:t>1</a:t>
            </a:r>
            <a:r>
              <a:rPr lang="en-US" altLang="ja-JP" dirty="0"/>
              <a:t>:</a:t>
            </a:r>
            <a:r>
              <a:rPr lang="ja-JP" altLang="en-US"/>
              <a:t>第</a:t>
            </a:r>
            <a:r>
              <a:rPr lang="en-US" altLang="ja-JP" dirty="0"/>
              <a:t>1</a:t>
            </a:r>
            <a:r>
              <a:rPr lang="ja-JP" altLang="en-US"/>
              <a:t>四分位数</a:t>
            </a:r>
            <a:endParaRPr lang="en-US" altLang="ja-JP" dirty="0"/>
          </a:p>
          <a:p>
            <a:r>
              <a:rPr lang="en-US" altLang="ja-JP" i="1" dirty="0">
                <a:latin typeface="Times New Roman" panose="02020603050405020304" pitchFamily="18" charset="0"/>
                <a:cs typeface="Times New Roman" panose="02020603050405020304" pitchFamily="18" charset="0"/>
              </a:rPr>
              <a:t>Q</a:t>
            </a:r>
            <a:r>
              <a:rPr lang="en-US" altLang="ja-JP" baseline="-25000" dirty="0">
                <a:latin typeface="Times New Roman" panose="02020603050405020304" pitchFamily="18" charset="0"/>
                <a:cs typeface="Times New Roman" panose="02020603050405020304" pitchFamily="18" charset="0"/>
              </a:rPr>
              <a:t>2</a:t>
            </a:r>
            <a:r>
              <a:rPr lang="en-US" altLang="ja-JP" dirty="0"/>
              <a:t>:</a:t>
            </a:r>
            <a:r>
              <a:rPr lang="ja-JP" altLang="en-US"/>
              <a:t>第</a:t>
            </a:r>
            <a:r>
              <a:rPr lang="en-US" altLang="ja-JP" dirty="0"/>
              <a:t>2</a:t>
            </a:r>
            <a:r>
              <a:rPr lang="ja-JP" altLang="en-US"/>
              <a:t>四分位数</a:t>
            </a:r>
            <a:endParaRPr lang="en-US" altLang="ja-JP" dirty="0"/>
          </a:p>
          <a:p>
            <a:r>
              <a:rPr lang="en-US" altLang="ja-JP" i="1" dirty="0">
                <a:latin typeface="Times New Roman" panose="02020603050405020304" pitchFamily="18" charset="0"/>
                <a:cs typeface="Times New Roman" panose="02020603050405020304" pitchFamily="18" charset="0"/>
              </a:rPr>
              <a:t>Q</a:t>
            </a:r>
            <a:r>
              <a:rPr lang="en-US" altLang="ja-JP" i="1" baseline="-25000" dirty="0">
                <a:latin typeface="Times New Roman" panose="02020603050405020304" pitchFamily="18" charset="0"/>
                <a:cs typeface="Times New Roman" panose="02020603050405020304" pitchFamily="18" charset="0"/>
              </a:rPr>
              <a:t>3</a:t>
            </a:r>
            <a:r>
              <a:rPr lang="en-US" altLang="ja-JP" dirty="0"/>
              <a:t>:</a:t>
            </a:r>
            <a:r>
              <a:rPr lang="ja-JP" altLang="en-US"/>
              <a:t>第</a:t>
            </a:r>
            <a:r>
              <a:rPr lang="en-US" altLang="ja-JP" dirty="0"/>
              <a:t>3</a:t>
            </a:r>
            <a:r>
              <a:rPr lang="ja-JP" altLang="en-US"/>
              <a:t>四分位数</a:t>
            </a:r>
            <a:endParaRPr lang="en-US" altLang="ja-JP"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D4B11F5-8F15-E94A-9AC0-58F59E239EC3}"/>
                  </a:ext>
                </a:extLst>
              </p:cNvPr>
              <p:cNvSpPr txBox="1"/>
              <p:nvPr/>
            </p:nvSpPr>
            <p:spPr>
              <a:xfrm>
                <a:off x="5189849" y="5560638"/>
                <a:ext cx="1078885"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𝑘</m:t>
                              </m:r>
                            </m:sub>
                          </m:sSub>
                        </m:e>
                      </m:acc>
                      <m:r>
                        <a:rPr lang="en-US" altLang="ja-JP" i="1">
                          <a:latin typeface="Cambria Math" panose="02040503050406030204" pitchFamily="18" charset="0"/>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𝑘</m:t>
                              </m:r>
                            </m:sub>
                          </m:sSub>
                        </m:num>
                        <m:den>
                          <m:sSub>
                            <m:sSubPr>
                              <m:ctrlPr>
                                <a:rPr lang="en-US" altLang="ja-JP" i="1">
                                  <a:latin typeface="Cambria Math" panose="02040503050406030204" pitchFamily="18" charset="0"/>
                                </a:rPr>
                              </m:ctrlPr>
                            </m:sSubPr>
                            <m:e>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𝑋</m:t>
                                  </m:r>
                                </m:e>
                              </m:d>
                            </m:e>
                            <m:sub>
                              <m:r>
                                <a:rPr lang="en-US" altLang="ja-JP" i="1">
                                  <a:latin typeface="Cambria Math" panose="02040503050406030204" pitchFamily="18" charset="0"/>
                                </a:rPr>
                                <m:t>𝑙</m:t>
                              </m:r>
                            </m:sub>
                          </m:sSub>
                        </m:den>
                      </m:f>
                    </m:oMath>
                  </m:oMathPara>
                </a14:m>
                <a:endParaRPr lang="ja-JP" altLang="en-US"/>
              </a:p>
            </p:txBody>
          </p:sp>
        </mc:Choice>
        <mc:Fallback xmlns="">
          <p:sp>
            <p:nvSpPr>
              <p:cNvPr id="10" name="テキスト ボックス 9">
                <a:extLst>
                  <a:ext uri="{FF2B5EF4-FFF2-40B4-BE49-F238E27FC236}">
                    <a16:creationId xmlns:a16="http://schemas.microsoft.com/office/drawing/2014/main" id="{BD4B11F5-8F15-E94A-9AC0-58F59E239EC3}"/>
                  </a:ext>
                </a:extLst>
              </p:cNvPr>
              <p:cNvSpPr txBox="1">
                <a:spLocks noRot="1" noChangeAspect="1" noMove="1" noResize="1" noEditPoints="1" noAdjustHandles="1" noChangeArrowheads="1" noChangeShapeType="1" noTextEdit="1"/>
              </p:cNvSpPr>
              <p:nvPr/>
            </p:nvSpPr>
            <p:spPr>
              <a:xfrm>
                <a:off x="5189849" y="5560638"/>
                <a:ext cx="1078885" cy="521168"/>
              </a:xfrm>
              <a:prstGeom prst="rect">
                <a:avLst/>
              </a:prstGeom>
              <a:blipFill>
                <a:blip r:embed="rId5"/>
                <a:stretch>
                  <a:fillRect l="-1163" b="-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9AFD6AC-EA38-3C43-A057-6591EC8EDE95}"/>
                  </a:ext>
                </a:extLst>
              </p:cNvPr>
              <p:cNvSpPr txBox="1"/>
              <p:nvPr/>
            </p:nvSpPr>
            <p:spPr>
              <a:xfrm>
                <a:off x="6537740" y="5228320"/>
                <a:ext cx="3677289" cy="14263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400" i="1">
                              <a:latin typeface="Cambria Math" panose="02040503050406030204" pitchFamily="18" charset="0"/>
                            </a:rPr>
                          </m:ctrlPr>
                        </m:sSubPr>
                        <m:e>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𝑋</m:t>
                              </m:r>
                            </m:e>
                          </m:d>
                        </m:e>
                        <m:sub>
                          <m:r>
                            <a:rPr lang="en-US" altLang="ja-JP" sz="1400" i="1">
                              <a:latin typeface="Cambria Math" panose="02040503050406030204" pitchFamily="18" charset="0"/>
                            </a:rPr>
                            <m:t>1</m:t>
                          </m:r>
                        </m:sub>
                      </m:sSub>
                      <m:r>
                        <a:rPr lang="en-US" altLang="ja-JP" sz="1400" i="1">
                          <a:latin typeface="Cambria Math" panose="02040503050406030204" pitchFamily="18" charset="0"/>
                        </a:rPr>
                        <m:t>=</m:t>
                      </m:r>
                      <m:nary>
                        <m:naryPr>
                          <m:chr m:val="∑"/>
                          <m:ctrlPr>
                            <a:rPr lang="en-US" altLang="ja-JP" sz="1400" i="1">
                              <a:latin typeface="Cambria Math" panose="02040503050406030204" pitchFamily="18" charset="0"/>
                            </a:rPr>
                          </m:ctrlPr>
                        </m:naryPr>
                        <m:sub>
                          <m:r>
                            <m:rPr>
                              <m:brk m:alnAt="23"/>
                            </m:rPr>
                            <a:rPr lang="en-US" altLang="ja-JP" sz="1400" i="1">
                              <a:latin typeface="Cambria Math" panose="02040503050406030204" pitchFamily="18" charset="0"/>
                            </a:rPr>
                            <m:t>𝑖</m:t>
                          </m:r>
                          <m:r>
                            <a:rPr lang="en-US" altLang="ja-JP" sz="1400" i="1">
                              <a:latin typeface="Cambria Math" panose="02040503050406030204" pitchFamily="18" charset="0"/>
                            </a:rPr>
                            <m:t>=1</m:t>
                          </m:r>
                        </m:sub>
                        <m:sup>
                          <m:r>
                            <a:rPr lang="en-US" altLang="ja-JP" sz="1400" i="1">
                              <a:latin typeface="Cambria Math" panose="02040503050406030204" pitchFamily="18" charset="0"/>
                            </a:rPr>
                            <m:t>𝑛</m:t>
                          </m:r>
                        </m:sup>
                        <m:e>
                          <m:d>
                            <m:dPr>
                              <m:begChr m:val="|"/>
                              <m:endChr m:val="|"/>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𝑖</m:t>
                                  </m:r>
                                </m:sub>
                              </m:sSub>
                            </m:e>
                          </m:d>
                        </m:e>
                      </m:nary>
                      <m:r>
                        <a:rPr lang="en-US" altLang="ja-JP" sz="1400" i="1">
                          <a:latin typeface="Cambria Math" panose="02040503050406030204" pitchFamily="18" charset="0"/>
                        </a:rPr>
                        <m:t>: </m:t>
                      </m:r>
                      <m:r>
                        <a:rPr lang="ja-JP" altLang="en-US" sz="1400" i="1">
                          <a:latin typeface="Cambria Math" panose="02040503050406030204" pitchFamily="18" charset="0"/>
                        </a:rPr>
                        <m:t>マンハッタンノルム</m:t>
                      </m:r>
                    </m:oMath>
                  </m:oMathPara>
                </a14:m>
                <a:endParaRPr lang="en-US" altLang="ja-JP" sz="1400" dirty="0"/>
              </a:p>
              <a:p>
                <a:pPr/>
                <a14:m>
                  <m:oMathPara xmlns:m="http://schemas.openxmlformats.org/officeDocument/2006/math">
                    <m:oMathParaPr>
                      <m:jc m:val="centerGroup"/>
                    </m:oMathParaPr>
                    <m:oMath xmlns:m="http://schemas.openxmlformats.org/officeDocument/2006/math">
                      <m:sSub>
                        <m:sSubPr>
                          <m:ctrlPr>
                            <a:rPr lang="en-US" altLang="ja-JP" sz="1400" i="1">
                              <a:latin typeface="Cambria Math" panose="02040503050406030204" pitchFamily="18" charset="0"/>
                            </a:rPr>
                          </m:ctrlPr>
                        </m:sSubPr>
                        <m:e>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𝑋</m:t>
                              </m:r>
                            </m:e>
                          </m:d>
                        </m:e>
                        <m:sub>
                          <m:r>
                            <a:rPr lang="en-US" altLang="ja-JP" sz="1400" i="1">
                              <a:latin typeface="Cambria Math" panose="02040503050406030204" pitchFamily="18" charset="0"/>
                            </a:rPr>
                            <m:t>2</m:t>
                          </m:r>
                        </m:sub>
                      </m:sSub>
                      <m:r>
                        <a:rPr lang="en-US" altLang="ja-JP" sz="1400" i="1">
                          <a:latin typeface="Cambria Math" panose="02040503050406030204" pitchFamily="18" charset="0"/>
                        </a:rPr>
                        <m:t>=</m:t>
                      </m:r>
                      <m:rad>
                        <m:radPr>
                          <m:degHide m:val="on"/>
                          <m:ctrlPr>
                            <a:rPr lang="en-US" altLang="ja-JP" sz="1400" i="1">
                              <a:latin typeface="Cambria Math" panose="02040503050406030204" pitchFamily="18" charset="0"/>
                            </a:rPr>
                          </m:ctrlPr>
                        </m:radPr>
                        <m:deg/>
                        <m:e>
                          <m:nary>
                            <m:naryPr>
                              <m:chr m:val="∑"/>
                              <m:ctrlPr>
                                <a:rPr lang="en-US" altLang="ja-JP" sz="1400" i="1">
                                  <a:latin typeface="Cambria Math" panose="02040503050406030204" pitchFamily="18" charset="0"/>
                                </a:rPr>
                              </m:ctrlPr>
                            </m:naryPr>
                            <m:sub>
                              <m:r>
                                <m:rPr>
                                  <m:brk m:alnAt="23"/>
                                </m:rPr>
                                <a:rPr lang="en-US" altLang="ja-JP" sz="1400" i="1">
                                  <a:latin typeface="Cambria Math" panose="02040503050406030204" pitchFamily="18" charset="0"/>
                                </a:rPr>
                                <m:t>𝑖</m:t>
                              </m:r>
                              <m:r>
                                <a:rPr lang="en-US" altLang="ja-JP" sz="1400" i="1">
                                  <a:latin typeface="Cambria Math" panose="02040503050406030204" pitchFamily="18" charset="0"/>
                                </a:rPr>
                                <m:t>=1</m:t>
                              </m:r>
                            </m:sub>
                            <m:sup>
                              <m:r>
                                <a:rPr lang="en-US" altLang="ja-JP" sz="1400" i="1">
                                  <a:latin typeface="Cambria Math" panose="02040503050406030204" pitchFamily="18" charset="0"/>
                                </a:rPr>
                                <m:t>𝑛</m:t>
                              </m:r>
                            </m:sup>
                            <m:e>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𝑥</m:t>
                                  </m:r>
                                </m:e>
                                <m:sub>
                                  <m:r>
                                    <a:rPr lang="en-US" altLang="ja-JP" sz="1400" i="1">
                                      <a:latin typeface="Cambria Math" panose="02040503050406030204" pitchFamily="18" charset="0"/>
                                    </a:rPr>
                                    <m:t>𝑖</m:t>
                                  </m:r>
                                </m:sub>
                                <m:sup>
                                  <m:r>
                                    <a:rPr lang="en-US" altLang="ja-JP" sz="1400" i="1">
                                      <a:latin typeface="Cambria Math" panose="02040503050406030204" pitchFamily="18" charset="0"/>
                                    </a:rPr>
                                    <m:t>2</m:t>
                                  </m:r>
                                </m:sup>
                              </m:sSubSup>
                            </m:e>
                          </m:nary>
                        </m:e>
                      </m:rad>
                      <m:r>
                        <a:rPr lang="en-US" altLang="ja-JP" sz="1400" i="1">
                          <a:latin typeface="Cambria Math" panose="02040503050406030204" pitchFamily="18" charset="0"/>
                        </a:rPr>
                        <m:t>: </m:t>
                      </m:r>
                      <m:r>
                        <a:rPr lang="ja-JP" altLang="en-US" sz="1400" i="1">
                          <a:latin typeface="Cambria Math" panose="02040503050406030204" pitchFamily="18" charset="0"/>
                        </a:rPr>
                        <m:t>ユークリッドノルム</m:t>
                      </m:r>
                    </m:oMath>
                  </m:oMathPara>
                </a14:m>
                <a:endParaRPr lang="en-US" altLang="ja-JP" sz="1400" dirty="0"/>
              </a:p>
            </p:txBody>
          </p:sp>
        </mc:Choice>
        <mc:Fallback xmlns="">
          <p:sp>
            <p:nvSpPr>
              <p:cNvPr id="13" name="テキスト ボックス 12">
                <a:extLst>
                  <a:ext uri="{FF2B5EF4-FFF2-40B4-BE49-F238E27FC236}">
                    <a16:creationId xmlns:a16="http://schemas.microsoft.com/office/drawing/2014/main" id="{79AFD6AC-EA38-3C43-A057-6591EC8EDE95}"/>
                  </a:ext>
                </a:extLst>
              </p:cNvPr>
              <p:cNvSpPr txBox="1">
                <a:spLocks noRot="1" noChangeAspect="1" noMove="1" noResize="1" noEditPoints="1" noAdjustHandles="1" noChangeArrowheads="1" noChangeShapeType="1" noTextEdit="1"/>
              </p:cNvSpPr>
              <p:nvPr/>
            </p:nvSpPr>
            <p:spPr>
              <a:xfrm>
                <a:off x="6537740" y="5228320"/>
                <a:ext cx="3677289" cy="1426353"/>
              </a:xfrm>
              <a:prstGeom prst="rect">
                <a:avLst/>
              </a:prstGeom>
              <a:blipFill>
                <a:blip r:embed="rId6"/>
                <a:stretch>
                  <a:fillRect t="-49123" b="-675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76761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7C7FC-889F-1144-83A9-CF6E10CB47AB}"/>
              </a:ext>
            </a:extLst>
          </p:cNvPr>
          <p:cNvSpPr>
            <a:spLocks noGrp="1"/>
          </p:cNvSpPr>
          <p:nvPr>
            <p:ph type="title"/>
          </p:nvPr>
        </p:nvSpPr>
        <p:spPr>
          <a:xfrm>
            <a:off x="623392" y="574001"/>
            <a:ext cx="10972800" cy="504056"/>
          </a:xfrm>
        </p:spPr>
        <p:txBody>
          <a:bodyPr>
            <a:normAutofit fontScale="90000"/>
          </a:bodyPr>
          <a:lstStyle/>
          <a:p>
            <a:r>
              <a:rPr lang="ja-JP" altLang="en-US"/>
              <a:t>数値の特徴量が０から１の間に入るように変換する</a:t>
            </a:r>
            <a:r>
              <a:rPr lang="en-US" altLang="ja-JP" dirty="0"/>
              <a:t>(</a:t>
            </a:r>
            <a:r>
              <a:rPr lang="en-US" altLang="ja-JP" dirty="0" err="1"/>
              <a:t>MinMaxScaler</a:t>
            </a:r>
            <a:r>
              <a:rPr lang="en-US" altLang="ja-JP" dirty="0"/>
              <a:t>)</a:t>
            </a:r>
            <a:br>
              <a:rPr lang="en-US" altLang="ja-JP" dirty="0"/>
            </a:br>
            <a:endParaRPr kumimoji="1" lang="ja-JP" altLang="en-US"/>
          </a:p>
        </p:txBody>
      </p:sp>
      <p:pic>
        <p:nvPicPr>
          <p:cNvPr id="5" name="図 4">
            <a:extLst>
              <a:ext uri="{FF2B5EF4-FFF2-40B4-BE49-F238E27FC236}">
                <a16:creationId xmlns:a16="http://schemas.microsoft.com/office/drawing/2014/main" id="{1F0F89BA-A12F-DE45-9B24-81F1F9F70342}"/>
              </a:ext>
            </a:extLst>
          </p:cNvPr>
          <p:cNvPicPr>
            <a:picLocks noChangeAspect="1"/>
          </p:cNvPicPr>
          <p:nvPr/>
        </p:nvPicPr>
        <p:blipFill>
          <a:blip r:embed="rId2"/>
          <a:stretch>
            <a:fillRect/>
          </a:stretch>
        </p:blipFill>
        <p:spPr>
          <a:xfrm>
            <a:off x="3791744" y="1412776"/>
            <a:ext cx="4851350" cy="4580462"/>
          </a:xfrm>
          <a:prstGeom prst="rect">
            <a:avLst/>
          </a:prstGeom>
        </p:spPr>
      </p:pic>
      <p:sp>
        <p:nvSpPr>
          <p:cNvPr id="3" name="テキスト プレースホルダー 2">
            <a:extLst>
              <a:ext uri="{FF2B5EF4-FFF2-40B4-BE49-F238E27FC236}">
                <a16:creationId xmlns:a16="http://schemas.microsoft.com/office/drawing/2014/main" id="{C9E2EEBB-D09E-0045-A9E2-CBBD3CDDE8FD}"/>
              </a:ext>
            </a:extLst>
          </p:cNvPr>
          <p:cNvSpPr>
            <a:spLocks noGrp="1"/>
          </p:cNvSpPr>
          <p:nvPr>
            <p:ph type="body" sz="quarter" idx="10"/>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8C7C9961-333A-094F-B330-DD424799112E}"/>
              </a:ext>
            </a:extLst>
          </p:cNvPr>
          <p:cNvSpPr txBox="1"/>
          <p:nvPr/>
        </p:nvSpPr>
        <p:spPr>
          <a:xfrm>
            <a:off x="1847528" y="6453336"/>
            <a:ext cx="4719562" cy="369332"/>
          </a:xfrm>
          <a:prstGeom prst="rect">
            <a:avLst/>
          </a:prstGeom>
          <a:noFill/>
        </p:spPr>
        <p:txBody>
          <a:bodyPr wrap="none" rtlCol="0">
            <a:spAutoFit/>
          </a:bodyPr>
          <a:lstStyle/>
          <a:p>
            <a:r>
              <a:rPr lang="en-US" altLang="ja-JP" dirty="0"/>
              <a:t>https://</a:t>
            </a:r>
            <a:r>
              <a:rPr lang="en-US" altLang="ja-JP" dirty="0" err="1"/>
              <a:t>aizine.ai</a:t>
            </a:r>
            <a:r>
              <a:rPr lang="en-US" altLang="ja-JP" dirty="0"/>
              <a:t>/preprocessing0614/#toc2</a:t>
            </a:r>
            <a:endParaRPr lang="ja-JP" altLang="en-US"/>
          </a:p>
        </p:txBody>
      </p:sp>
    </p:spTree>
    <p:extLst>
      <p:ext uri="{BB962C8B-B14F-4D97-AF65-F5344CB8AC3E}">
        <p14:creationId xmlns:p14="http://schemas.microsoft.com/office/powerpoint/2010/main" val="2053241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7C7FC-889F-1144-83A9-CF6E10CB47AB}"/>
              </a:ext>
            </a:extLst>
          </p:cNvPr>
          <p:cNvSpPr>
            <a:spLocks noGrp="1"/>
          </p:cNvSpPr>
          <p:nvPr>
            <p:ph type="title"/>
          </p:nvPr>
        </p:nvSpPr>
        <p:spPr>
          <a:xfrm>
            <a:off x="609600" y="584684"/>
            <a:ext cx="10972800" cy="504056"/>
          </a:xfrm>
        </p:spPr>
        <p:txBody>
          <a:bodyPr>
            <a:normAutofit fontScale="90000"/>
          </a:bodyPr>
          <a:lstStyle/>
          <a:p>
            <a:r>
              <a:rPr lang="ja-JP" altLang="en-US"/>
              <a:t>平均値０、標準偏差１となるように</a:t>
            </a:r>
            <a:br>
              <a:rPr lang="en-US" altLang="ja-JP" dirty="0"/>
            </a:br>
            <a:r>
              <a:rPr lang="ja-JP" altLang="en-US"/>
              <a:t>スケール変換する</a:t>
            </a:r>
            <a:r>
              <a:rPr lang="en-US" altLang="ja-JP" dirty="0"/>
              <a:t>(</a:t>
            </a:r>
            <a:r>
              <a:rPr lang="en-US" altLang="ja-JP" dirty="0" err="1"/>
              <a:t>StandardScaler</a:t>
            </a:r>
            <a:r>
              <a:rPr lang="en-US" altLang="ja-JP" dirty="0"/>
              <a:t>)</a:t>
            </a:r>
            <a:br>
              <a:rPr lang="en-US" altLang="ja-JP" dirty="0"/>
            </a:br>
            <a:endParaRPr kumimoji="1" lang="ja-JP" altLang="en-US"/>
          </a:p>
        </p:txBody>
      </p:sp>
      <p:sp>
        <p:nvSpPr>
          <p:cNvPr id="3" name="テキスト プレースホルダー 2">
            <a:extLst>
              <a:ext uri="{FF2B5EF4-FFF2-40B4-BE49-F238E27FC236}">
                <a16:creationId xmlns:a16="http://schemas.microsoft.com/office/drawing/2014/main" id="{C9E2EEBB-D09E-0045-A9E2-CBBD3CDDE8FD}"/>
              </a:ext>
            </a:extLst>
          </p:cNvPr>
          <p:cNvSpPr>
            <a:spLocks noGrp="1"/>
          </p:cNvSpPr>
          <p:nvPr>
            <p:ph type="body" sz="quarter" idx="10"/>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8C7C9961-333A-094F-B330-DD424799112E}"/>
              </a:ext>
            </a:extLst>
          </p:cNvPr>
          <p:cNvSpPr txBox="1"/>
          <p:nvPr/>
        </p:nvSpPr>
        <p:spPr>
          <a:xfrm>
            <a:off x="1847528" y="6453336"/>
            <a:ext cx="4719562" cy="369332"/>
          </a:xfrm>
          <a:prstGeom prst="rect">
            <a:avLst/>
          </a:prstGeom>
          <a:noFill/>
        </p:spPr>
        <p:txBody>
          <a:bodyPr wrap="none" rtlCol="0">
            <a:spAutoFit/>
          </a:bodyPr>
          <a:lstStyle/>
          <a:p>
            <a:r>
              <a:rPr lang="en-US" altLang="ja-JP" dirty="0"/>
              <a:t>https://</a:t>
            </a:r>
            <a:r>
              <a:rPr lang="en-US" altLang="ja-JP" dirty="0" err="1"/>
              <a:t>aizine.ai</a:t>
            </a:r>
            <a:r>
              <a:rPr lang="en-US" altLang="ja-JP" dirty="0"/>
              <a:t>/preprocessing0614/#toc2</a:t>
            </a:r>
            <a:endParaRPr lang="ja-JP" altLang="en-US"/>
          </a:p>
        </p:txBody>
      </p:sp>
      <p:pic>
        <p:nvPicPr>
          <p:cNvPr id="5" name="図 4">
            <a:extLst>
              <a:ext uri="{FF2B5EF4-FFF2-40B4-BE49-F238E27FC236}">
                <a16:creationId xmlns:a16="http://schemas.microsoft.com/office/drawing/2014/main" id="{89E65C3E-EDF7-1041-BB9B-497B61054E5F}"/>
              </a:ext>
            </a:extLst>
          </p:cNvPr>
          <p:cNvPicPr>
            <a:picLocks noChangeAspect="1"/>
          </p:cNvPicPr>
          <p:nvPr/>
        </p:nvPicPr>
        <p:blipFill>
          <a:blip r:embed="rId2"/>
          <a:stretch>
            <a:fillRect/>
          </a:stretch>
        </p:blipFill>
        <p:spPr>
          <a:xfrm>
            <a:off x="3465831" y="1268761"/>
            <a:ext cx="5073104" cy="4789835"/>
          </a:xfrm>
          <a:prstGeom prst="rect">
            <a:avLst/>
          </a:prstGeom>
        </p:spPr>
      </p:pic>
    </p:spTree>
    <p:extLst>
      <p:ext uri="{BB962C8B-B14F-4D97-AF65-F5344CB8AC3E}">
        <p14:creationId xmlns:p14="http://schemas.microsoft.com/office/powerpoint/2010/main" val="171473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7C7FC-889F-1144-83A9-CF6E10CB47AB}"/>
              </a:ext>
            </a:extLst>
          </p:cNvPr>
          <p:cNvSpPr>
            <a:spLocks noGrp="1"/>
          </p:cNvSpPr>
          <p:nvPr>
            <p:ph type="title"/>
          </p:nvPr>
        </p:nvSpPr>
        <p:spPr>
          <a:xfrm>
            <a:off x="623392" y="584684"/>
            <a:ext cx="8568952" cy="504056"/>
          </a:xfrm>
        </p:spPr>
        <p:txBody>
          <a:bodyPr>
            <a:normAutofit fontScale="90000"/>
          </a:bodyPr>
          <a:lstStyle/>
          <a:p>
            <a:r>
              <a:rPr lang="ja-JP" altLang="en-US"/>
              <a:t>中央値や分位数を用いてスケール変換する</a:t>
            </a:r>
            <a:r>
              <a:rPr lang="en-US" altLang="ja-JP" dirty="0"/>
              <a:t>(</a:t>
            </a:r>
            <a:r>
              <a:rPr lang="en-US" altLang="ja-JP" dirty="0" err="1"/>
              <a:t>RobustScaler</a:t>
            </a:r>
            <a:r>
              <a:rPr lang="en-US" altLang="ja-JP" dirty="0"/>
              <a:t>)</a:t>
            </a:r>
            <a:br>
              <a:rPr lang="en-US" altLang="ja-JP" dirty="0"/>
            </a:br>
            <a:endParaRPr kumimoji="1" lang="ja-JP" altLang="en-US"/>
          </a:p>
        </p:txBody>
      </p:sp>
      <p:sp>
        <p:nvSpPr>
          <p:cNvPr id="3" name="テキスト プレースホルダー 2">
            <a:extLst>
              <a:ext uri="{FF2B5EF4-FFF2-40B4-BE49-F238E27FC236}">
                <a16:creationId xmlns:a16="http://schemas.microsoft.com/office/drawing/2014/main" id="{C9E2EEBB-D09E-0045-A9E2-CBBD3CDDE8FD}"/>
              </a:ext>
            </a:extLst>
          </p:cNvPr>
          <p:cNvSpPr>
            <a:spLocks noGrp="1"/>
          </p:cNvSpPr>
          <p:nvPr>
            <p:ph type="body" sz="quarter" idx="10"/>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8C7C9961-333A-094F-B330-DD424799112E}"/>
              </a:ext>
            </a:extLst>
          </p:cNvPr>
          <p:cNvSpPr txBox="1"/>
          <p:nvPr/>
        </p:nvSpPr>
        <p:spPr>
          <a:xfrm>
            <a:off x="1847528" y="6453336"/>
            <a:ext cx="4719562" cy="369332"/>
          </a:xfrm>
          <a:prstGeom prst="rect">
            <a:avLst/>
          </a:prstGeom>
          <a:noFill/>
        </p:spPr>
        <p:txBody>
          <a:bodyPr wrap="none" rtlCol="0">
            <a:spAutoFit/>
          </a:bodyPr>
          <a:lstStyle/>
          <a:p>
            <a:r>
              <a:rPr lang="en-US" altLang="ja-JP" dirty="0"/>
              <a:t>https://</a:t>
            </a:r>
            <a:r>
              <a:rPr lang="en-US" altLang="ja-JP" dirty="0" err="1"/>
              <a:t>aizine.ai</a:t>
            </a:r>
            <a:r>
              <a:rPr lang="en-US" altLang="ja-JP" dirty="0"/>
              <a:t>/preprocessing0614/#toc2</a:t>
            </a:r>
            <a:endParaRPr lang="ja-JP" altLang="en-US"/>
          </a:p>
        </p:txBody>
      </p:sp>
      <p:pic>
        <p:nvPicPr>
          <p:cNvPr id="5" name="図 4">
            <a:extLst>
              <a:ext uri="{FF2B5EF4-FFF2-40B4-BE49-F238E27FC236}">
                <a16:creationId xmlns:a16="http://schemas.microsoft.com/office/drawing/2014/main" id="{F825EB47-B31D-2145-A99C-CBE8A5BF3DFA}"/>
              </a:ext>
            </a:extLst>
          </p:cNvPr>
          <p:cNvPicPr>
            <a:picLocks noChangeAspect="1"/>
          </p:cNvPicPr>
          <p:nvPr/>
        </p:nvPicPr>
        <p:blipFill>
          <a:blip r:embed="rId2"/>
          <a:stretch>
            <a:fillRect/>
          </a:stretch>
        </p:blipFill>
        <p:spPr>
          <a:xfrm>
            <a:off x="3409321" y="1251113"/>
            <a:ext cx="5186124" cy="4896544"/>
          </a:xfrm>
          <a:prstGeom prst="rect">
            <a:avLst/>
          </a:prstGeom>
        </p:spPr>
      </p:pic>
    </p:spTree>
    <p:extLst>
      <p:ext uri="{BB962C8B-B14F-4D97-AF65-F5344CB8AC3E}">
        <p14:creationId xmlns:p14="http://schemas.microsoft.com/office/powerpoint/2010/main" val="735412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59F259-02BA-2394-432A-3EDB1ADE2FE4}"/>
              </a:ext>
            </a:extLst>
          </p:cNvPr>
          <p:cNvSpPr>
            <a:spLocks noGrp="1"/>
          </p:cNvSpPr>
          <p:nvPr>
            <p:ph type="title"/>
          </p:nvPr>
        </p:nvSpPr>
        <p:spPr/>
        <p:txBody>
          <a:bodyPr/>
          <a:lstStyle/>
          <a:p>
            <a:r>
              <a:rPr lang="ja-JP" altLang="en-US"/>
              <a:t>データのプリプロセシング</a:t>
            </a:r>
            <a:endParaRPr kumimoji="1" lang="ja-JP" altLang="en-US"/>
          </a:p>
        </p:txBody>
      </p:sp>
      <p:sp>
        <p:nvSpPr>
          <p:cNvPr id="3" name="コンテンツ プレースホルダー 2">
            <a:extLst>
              <a:ext uri="{FF2B5EF4-FFF2-40B4-BE49-F238E27FC236}">
                <a16:creationId xmlns:a16="http://schemas.microsoft.com/office/drawing/2014/main" id="{A36E27C8-ED99-6D9D-94D3-0C101E02FCF7}"/>
              </a:ext>
            </a:extLst>
          </p:cNvPr>
          <p:cNvSpPr>
            <a:spLocks noGrp="1"/>
          </p:cNvSpPr>
          <p:nvPr>
            <p:ph idx="1"/>
          </p:nvPr>
        </p:nvSpPr>
        <p:spPr>
          <a:xfrm>
            <a:off x="838200" y="1825625"/>
            <a:ext cx="4717774" cy="4351338"/>
          </a:xfrm>
        </p:spPr>
        <p:txBody>
          <a:bodyPr/>
          <a:lstStyle/>
          <a:p>
            <a:r>
              <a:rPr kumimoji="1" lang="ja-JP" altLang="en-US"/>
              <a:t>欠損値の有無の確認と処理</a:t>
            </a:r>
            <a:endParaRPr kumimoji="1" lang="en-US" altLang="ja-JP" dirty="0"/>
          </a:p>
          <a:p>
            <a:r>
              <a:rPr lang="ja-JP" altLang="en-US"/>
              <a:t>データの性質の確認</a:t>
            </a:r>
            <a:endParaRPr lang="en-US" altLang="ja-JP" dirty="0"/>
          </a:p>
          <a:p>
            <a:r>
              <a:rPr lang="ja-JP" altLang="en-US"/>
              <a:t>カテゴリカル変数処理</a:t>
            </a:r>
            <a:endParaRPr lang="en-US" altLang="ja-JP" dirty="0"/>
          </a:p>
          <a:p>
            <a:r>
              <a:rPr kumimoji="1" lang="ja-JP" altLang="en-US"/>
              <a:t>外れ値の有無と除去</a:t>
            </a:r>
            <a:endParaRPr kumimoji="1" lang="en-US" altLang="ja-JP" dirty="0"/>
          </a:p>
          <a:p>
            <a:r>
              <a:rPr lang="ja-JP" altLang="en-US"/>
              <a:t>正規化・標準化</a:t>
            </a:r>
            <a:endParaRPr lang="en-US" altLang="ja-JP" dirty="0"/>
          </a:p>
          <a:p>
            <a:r>
              <a:rPr kumimoji="1" lang="ja-JP" altLang="en-US"/>
              <a:t>必要に応じて変数変換</a:t>
            </a:r>
          </a:p>
        </p:txBody>
      </p:sp>
      <p:sp>
        <p:nvSpPr>
          <p:cNvPr id="4" name="右中かっこ 3">
            <a:extLst>
              <a:ext uri="{FF2B5EF4-FFF2-40B4-BE49-F238E27FC236}">
                <a16:creationId xmlns:a16="http://schemas.microsoft.com/office/drawing/2014/main" id="{7D23264D-599D-6BE5-FCB0-D3F8F744972F}"/>
              </a:ext>
            </a:extLst>
          </p:cNvPr>
          <p:cNvSpPr/>
          <p:nvPr/>
        </p:nvSpPr>
        <p:spPr>
          <a:xfrm>
            <a:off x="5569226" y="1690688"/>
            <a:ext cx="526774" cy="3388208"/>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BCAD3AE-DE39-3E7E-6C22-EE63DC143BED}"/>
              </a:ext>
            </a:extLst>
          </p:cNvPr>
          <p:cNvSpPr txBox="1"/>
          <p:nvPr/>
        </p:nvSpPr>
        <p:spPr>
          <a:xfrm>
            <a:off x="6109252" y="2923127"/>
            <a:ext cx="2638287" cy="923330"/>
          </a:xfrm>
          <a:prstGeom prst="rect">
            <a:avLst/>
          </a:prstGeom>
          <a:noFill/>
        </p:spPr>
        <p:txBody>
          <a:bodyPr wrap="square" rtlCol="0">
            <a:spAutoFit/>
          </a:bodyPr>
          <a:lstStyle/>
          <a:p>
            <a:r>
              <a:rPr kumimoji="1" lang="ja-JP" altLang="en-US"/>
              <a:t>これらを行って初めて、データ分析、機械学習モデル生成に入れる</a:t>
            </a:r>
          </a:p>
        </p:txBody>
      </p:sp>
    </p:spTree>
    <p:extLst>
      <p:ext uri="{BB962C8B-B14F-4D97-AF65-F5344CB8AC3E}">
        <p14:creationId xmlns:p14="http://schemas.microsoft.com/office/powerpoint/2010/main" val="1674184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7C7FC-889F-1144-83A9-CF6E10CB47AB}"/>
              </a:ext>
            </a:extLst>
          </p:cNvPr>
          <p:cNvSpPr>
            <a:spLocks noGrp="1"/>
          </p:cNvSpPr>
          <p:nvPr>
            <p:ph type="title"/>
          </p:nvPr>
        </p:nvSpPr>
        <p:spPr>
          <a:xfrm>
            <a:off x="609600" y="584684"/>
            <a:ext cx="10972800" cy="504056"/>
          </a:xfrm>
        </p:spPr>
        <p:txBody>
          <a:bodyPr>
            <a:normAutofit fontScale="90000"/>
          </a:bodyPr>
          <a:lstStyle/>
          <a:p>
            <a:r>
              <a:rPr lang="ja-JP" altLang="en-US"/>
              <a:t>個々のデータポイントの値にそれぞれ異なるスケール変換をする</a:t>
            </a:r>
            <a:r>
              <a:rPr lang="en-US" altLang="ja-JP" dirty="0"/>
              <a:t>(Normalization)</a:t>
            </a:r>
            <a:br>
              <a:rPr lang="en-US" altLang="ja-JP" dirty="0"/>
            </a:br>
            <a:r>
              <a:rPr lang="ja-JP" altLang="en-US"/>
              <a:t>ユークリッドノルムの場合</a:t>
            </a:r>
            <a:endParaRPr kumimoji="1" lang="ja-JP" altLang="en-US"/>
          </a:p>
        </p:txBody>
      </p:sp>
      <p:sp>
        <p:nvSpPr>
          <p:cNvPr id="3" name="テキスト プレースホルダー 2">
            <a:extLst>
              <a:ext uri="{FF2B5EF4-FFF2-40B4-BE49-F238E27FC236}">
                <a16:creationId xmlns:a16="http://schemas.microsoft.com/office/drawing/2014/main" id="{C9E2EEBB-D09E-0045-A9E2-CBBD3CDDE8FD}"/>
              </a:ext>
            </a:extLst>
          </p:cNvPr>
          <p:cNvSpPr>
            <a:spLocks noGrp="1"/>
          </p:cNvSpPr>
          <p:nvPr>
            <p:ph type="body" sz="quarter" idx="10"/>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8C7C9961-333A-094F-B330-DD424799112E}"/>
              </a:ext>
            </a:extLst>
          </p:cNvPr>
          <p:cNvSpPr txBox="1"/>
          <p:nvPr/>
        </p:nvSpPr>
        <p:spPr>
          <a:xfrm>
            <a:off x="1847528" y="6453336"/>
            <a:ext cx="4719562" cy="369332"/>
          </a:xfrm>
          <a:prstGeom prst="rect">
            <a:avLst/>
          </a:prstGeom>
          <a:noFill/>
        </p:spPr>
        <p:txBody>
          <a:bodyPr wrap="none" rtlCol="0">
            <a:spAutoFit/>
          </a:bodyPr>
          <a:lstStyle/>
          <a:p>
            <a:r>
              <a:rPr lang="en-US" altLang="ja-JP" dirty="0"/>
              <a:t>https://</a:t>
            </a:r>
            <a:r>
              <a:rPr lang="en-US" altLang="ja-JP" dirty="0" err="1"/>
              <a:t>aizine.ai</a:t>
            </a:r>
            <a:r>
              <a:rPr lang="en-US" altLang="ja-JP" dirty="0"/>
              <a:t>/preprocessing0614/#toc2</a:t>
            </a:r>
            <a:endParaRPr lang="ja-JP" altLang="en-US"/>
          </a:p>
        </p:txBody>
      </p:sp>
      <p:pic>
        <p:nvPicPr>
          <p:cNvPr id="5" name="図 4">
            <a:extLst>
              <a:ext uri="{FF2B5EF4-FFF2-40B4-BE49-F238E27FC236}">
                <a16:creationId xmlns:a16="http://schemas.microsoft.com/office/drawing/2014/main" id="{FF32DC64-A37D-AA45-AAAC-C30A483DA7FE}"/>
              </a:ext>
            </a:extLst>
          </p:cNvPr>
          <p:cNvPicPr>
            <a:picLocks noChangeAspect="1"/>
          </p:cNvPicPr>
          <p:nvPr/>
        </p:nvPicPr>
        <p:blipFill>
          <a:blip r:embed="rId2"/>
          <a:stretch>
            <a:fillRect/>
          </a:stretch>
        </p:blipFill>
        <p:spPr>
          <a:xfrm>
            <a:off x="3648222" y="1719884"/>
            <a:ext cx="4708322" cy="4445421"/>
          </a:xfrm>
          <a:prstGeom prst="rect">
            <a:avLst/>
          </a:prstGeom>
        </p:spPr>
      </p:pic>
    </p:spTree>
    <p:extLst>
      <p:ext uri="{BB962C8B-B14F-4D97-AF65-F5344CB8AC3E}">
        <p14:creationId xmlns:p14="http://schemas.microsoft.com/office/powerpoint/2010/main" val="3415862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7C7FC-889F-1144-83A9-CF6E10CB47AB}"/>
              </a:ext>
            </a:extLst>
          </p:cNvPr>
          <p:cNvSpPr>
            <a:spLocks noGrp="1"/>
          </p:cNvSpPr>
          <p:nvPr>
            <p:ph type="title"/>
          </p:nvPr>
        </p:nvSpPr>
        <p:spPr>
          <a:xfrm>
            <a:off x="623392" y="476671"/>
            <a:ext cx="10972800" cy="504056"/>
          </a:xfrm>
        </p:spPr>
        <p:txBody>
          <a:bodyPr>
            <a:normAutofit fontScale="90000"/>
          </a:bodyPr>
          <a:lstStyle/>
          <a:p>
            <a:r>
              <a:rPr lang="ja-JP" altLang="en-US"/>
              <a:t>個々のデータポイントの値にそれぞれ異なるスケール変換をする</a:t>
            </a:r>
            <a:r>
              <a:rPr lang="en-US" altLang="ja-JP" dirty="0"/>
              <a:t>(Normalization)</a:t>
            </a:r>
            <a:br>
              <a:rPr lang="en-US" altLang="ja-JP" dirty="0"/>
            </a:br>
            <a:r>
              <a:rPr lang="ja-JP" altLang="en-US"/>
              <a:t>ユークリッドノルムの場合</a:t>
            </a:r>
            <a:endParaRPr kumimoji="1" lang="ja-JP" altLang="en-US"/>
          </a:p>
        </p:txBody>
      </p:sp>
      <p:sp>
        <p:nvSpPr>
          <p:cNvPr id="3" name="テキスト プレースホルダー 2">
            <a:extLst>
              <a:ext uri="{FF2B5EF4-FFF2-40B4-BE49-F238E27FC236}">
                <a16:creationId xmlns:a16="http://schemas.microsoft.com/office/drawing/2014/main" id="{C9E2EEBB-D09E-0045-A9E2-CBBD3CDDE8FD}"/>
              </a:ext>
            </a:extLst>
          </p:cNvPr>
          <p:cNvSpPr>
            <a:spLocks noGrp="1"/>
          </p:cNvSpPr>
          <p:nvPr>
            <p:ph type="body" sz="quarter" idx="10"/>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8C7C9961-333A-094F-B330-DD424799112E}"/>
              </a:ext>
            </a:extLst>
          </p:cNvPr>
          <p:cNvSpPr txBox="1"/>
          <p:nvPr/>
        </p:nvSpPr>
        <p:spPr>
          <a:xfrm>
            <a:off x="1847528" y="6453336"/>
            <a:ext cx="4719562" cy="369332"/>
          </a:xfrm>
          <a:prstGeom prst="rect">
            <a:avLst/>
          </a:prstGeom>
          <a:noFill/>
        </p:spPr>
        <p:txBody>
          <a:bodyPr wrap="none" rtlCol="0">
            <a:spAutoFit/>
          </a:bodyPr>
          <a:lstStyle/>
          <a:p>
            <a:r>
              <a:rPr lang="en-US" altLang="ja-JP" dirty="0"/>
              <a:t>https://</a:t>
            </a:r>
            <a:r>
              <a:rPr lang="en-US" altLang="ja-JP" dirty="0" err="1"/>
              <a:t>aizine.ai</a:t>
            </a:r>
            <a:r>
              <a:rPr lang="en-US" altLang="ja-JP" dirty="0"/>
              <a:t>/preprocessing0614/#toc2</a:t>
            </a:r>
            <a:endParaRPr lang="ja-JP" altLang="en-US"/>
          </a:p>
        </p:txBody>
      </p:sp>
      <p:pic>
        <p:nvPicPr>
          <p:cNvPr id="5" name="図 4">
            <a:extLst>
              <a:ext uri="{FF2B5EF4-FFF2-40B4-BE49-F238E27FC236}">
                <a16:creationId xmlns:a16="http://schemas.microsoft.com/office/drawing/2014/main" id="{04DDF0F8-D344-3549-AA96-2BD6B637A999}"/>
              </a:ext>
            </a:extLst>
          </p:cNvPr>
          <p:cNvPicPr>
            <a:picLocks noChangeAspect="1"/>
          </p:cNvPicPr>
          <p:nvPr/>
        </p:nvPicPr>
        <p:blipFill>
          <a:blip r:embed="rId2"/>
          <a:stretch>
            <a:fillRect/>
          </a:stretch>
        </p:blipFill>
        <p:spPr>
          <a:xfrm>
            <a:off x="3482103" y="1694230"/>
            <a:ext cx="5040560" cy="4759107"/>
          </a:xfrm>
          <a:prstGeom prst="rect">
            <a:avLst/>
          </a:prstGeom>
        </p:spPr>
      </p:pic>
    </p:spTree>
    <p:extLst>
      <p:ext uri="{BB962C8B-B14F-4D97-AF65-F5344CB8AC3E}">
        <p14:creationId xmlns:p14="http://schemas.microsoft.com/office/powerpoint/2010/main" val="4065435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7C7FC-889F-1144-83A9-CF6E10CB47AB}"/>
              </a:ext>
            </a:extLst>
          </p:cNvPr>
          <p:cNvSpPr>
            <a:spLocks noGrp="1"/>
          </p:cNvSpPr>
          <p:nvPr>
            <p:ph type="title"/>
          </p:nvPr>
        </p:nvSpPr>
        <p:spPr>
          <a:xfrm>
            <a:off x="595808" y="584684"/>
            <a:ext cx="10972800" cy="504056"/>
          </a:xfrm>
        </p:spPr>
        <p:txBody>
          <a:bodyPr>
            <a:normAutofit fontScale="90000"/>
          </a:bodyPr>
          <a:lstStyle/>
          <a:p>
            <a:r>
              <a:rPr lang="ja-JP" altLang="en-US"/>
              <a:t>個々のデータポイントの値にそれぞれ異なるスケール変換をする</a:t>
            </a:r>
            <a:r>
              <a:rPr lang="en-US" altLang="ja-JP" dirty="0"/>
              <a:t>(Normalization)</a:t>
            </a:r>
            <a:br>
              <a:rPr lang="en-US" altLang="ja-JP" dirty="0"/>
            </a:br>
            <a:r>
              <a:rPr lang="ja-JP" altLang="en-US"/>
              <a:t>マンハッタンノルムの場合</a:t>
            </a:r>
            <a:endParaRPr kumimoji="1" lang="ja-JP" altLang="en-US"/>
          </a:p>
        </p:txBody>
      </p:sp>
      <p:sp>
        <p:nvSpPr>
          <p:cNvPr id="3" name="テキスト プレースホルダー 2">
            <a:extLst>
              <a:ext uri="{FF2B5EF4-FFF2-40B4-BE49-F238E27FC236}">
                <a16:creationId xmlns:a16="http://schemas.microsoft.com/office/drawing/2014/main" id="{C9E2EEBB-D09E-0045-A9E2-CBBD3CDDE8FD}"/>
              </a:ext>
            </a:extLst>
          </p:cNvPr>
          <p:cNvSpPr>
            <a:spLocks noGrp="1"/>
          </p:cNvSpPr>
          <p:nvPr>
            <p:ph type="body" sz="quarter" idx="10"/>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8C7C9961-333A-094F-B330-DD424799112E}"/>
              </a:ext>
            </a:extLst>
          </p:cNvPr>
          <p:cNvSpPr txBox="1"/>
          <p:nvPr/>
        </p:nvSpPr>
        <p:spPr>
          <a:xfrm>
            <a:off x="1847528" y="6453336"/>
            <a:ext cx="4719562" cy="369332"/>
          </a:xfrm>
          <a:prstGeom prst="rect">
            <a:avLst/>
          </a:prstGeom>
          <a:noFill/>
        </p:spPr>
        <p:txBody>
          <a:bodyPr wrap="none" rtlCol="0">
            <a:spAutoFit/>
          </a:bodyPr>
          <a:lstStyle/>
          <a:p>
            <a:r>
              <a:rPr lang="en-US" altLang="ja-JP" dirty="0"/>
              <a:t>https://</a:t>
            </a:r>
            <a:r>
              <a:rPr lang="en-US" altLang="ja-JP" dirty="0" err="1"/>
              <a:t>aizine.ai</a:t>
            </a:r>
            <a:r>
              <a:rPr lang="en-US" altLang="ja-JP" dirty="0"/>
              <a:t>/preprocessing0614/#toc2</a:t>
            </a:r>
            <a:endParaRPr lang="ja-JP" altLang="en-US"/>
          </a:p>
        </p:txBody>
      </p:sp>
      <p:pic>
        <p:nvPicPr>
          <p:cNvPr id="5" name="図 4">
            <a:extLst>
              <a:ext uri="{FF2B5EF4-FFF2-40B4-BE49-F238E27FC236}">
                <a16:creationId xmlns:a16="http://schemas.microsoft.com/office/drawing/2014/main" id="{EFC24A16-F261-0C40-93BC-40C0D8196A4B}"/>
              </a:ext>
            </a:extLst>
          </p:cNvPr>
          <p:cNvPicPr>
            <a:picLocks noChangeAspect="1"/>
          </p:cNvPicPr>
          <p:nvPr/>
        </p:nvPicPr>
        <p:blipFill>
          <a:blip r:embed="rId2"/>
          <a:stretch>
            <a:fillRect/>
          </a:stretch>
        </p:blipFill>
        <p:spPr>
          <a:xfrm>
            <a:off x="3554111" y="1830204"/>
            <a:ext cx="4896544" cy="4623133"/>
          </a:xfrm>
          <a:prstGeom prst="rect">
            <a:avLst/>
          </a:prstGeom>
        </p:spPr>
      </p:pic>
    </p:spTree>
    <p:extLst>
      <p:ext uri="{BB962C8B-B14F-4D97-AF65-F5344CB8AC3E}">
        <p14:creationId xmlns:p14="http://schemas.microsoft.com/office/powerpoint/2010/main" val="3349446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6FEA2-D640-7540-A04B-A3C7BA6943DA}"/>
              </a:ext>
            </a:extLst>
          </p:cNvPr>
          <p:cNvSpPr>
            <a:spLocks noGrp="1"/>
          </p:cNvSpPr>
          <p:nvPr>
            <p:ph type="title"/>
          </p:nvPr>
        </p:nvSpPr>
        <p:spPr/>
        <p:txBody>
          <a:bodyPr>
            <a:normAutofit fontScale="90000"/>
          </a:bodyPr>
          <a:lstStyle/>
          <a:p>
            <a:r>
              <a:rPr kumimoji="1" lang="ja-JP" altLang="en-US"/>
              <a:t>変数変換</a:t>
            </a:r>
          </a:p>
        </p:txBody>
      </p:sp>
      <p:sp>
        <p:nvSpPr>
          <p:cNvPr id="3" name="テキスト プレースホルダー 2">
            <a:extLst>
              <a:ext uri="{FF2B5EF4-FFF2-40B4-BE49-F238E27FC236}">
                <a16:creationId xmlns:a16="http://schemas.microsoft.com/office/drawing/2014/main" id="{6A3FF5E6-1B9B-E744-A1BB-453AFAFA217A}"/>
              </a:ext>
            </a:extLst>
          </p:cNvPr>
          <p:cNvSpPr>
            <a:spLocks noGrp="1"/>
          </p:cNvSpPr>
          <p:nvPr>
            <p:ph type="body" sz="quarter" idx="10"/>
          </p:nvPr>
        </p:nvSpPr>
        <p:spPr/>
        <p:txBody>
          <a:bodyPr>
            <a:normAutofit/>
          </a:bodyPr>
          <a:lstStyle/>
          <a:p>
            <a:r>
              <a:rPr kumimoji="1" lang="ja-JP" altLang="en-US" sz="1800"/>
              <a:t>データの分布を正規分布に近づける変換</a:t>
            </a:r>
            <a:endParaRPr kumimoji="1" lang="en-US" altLang="ja-JP" sz="1800" dirty="0"/>
          </a:p>
          <a:p>
            <a:r>
              <a:rPr lang="en-US" altLang="ja-JP" sz="1800" dirty="0"/>
              <a:t>Box-Cox</a:t>
            </a:r>
            <a:r>
              <a:rPr lang="ja-JP" altLang="en-US" sz="1800"/>
              <a:t>変換</a:t>
            </a:r>
            <a:endParaRPr lang="en-US" altLang="ja-JP" sz="1800" dirty="0"/>
          </a:p>
          <a:p>
            <a:pPr lvl="1"/>
            <a:endParaRPr kumimoji="1" lang="en-US" altLang="ja-JP" sz="1600" dirty="0"/>
          </a:p>
          <a:p>
            <a:pPr lvl="1"/>
            <a:endParaRPr lang="en-US" altLang="ja-JP" sz="1600" dirty="0"/>
          </a:p>
          <a:p>
            <a:pPr lvl="1"/>
            <a:endParaRPr kumimoji="1" lang="en-US" altLang="ja-JP" sz="1600" dirty="0"/>
          </a:p>
          <a:p>
            <a:pPr lvl="1"/>
            <a:r>
              <a:rPr kumimoji="1" lang="en-US" altLang="ja-JP" sz="1600" dirty="0" err="1"/>
              <a:t>λ</a:t>
            </a:r>
            <a:r>
              <a:rPr kumimoji="1" lang="ja-JP" altLang="en-US" sz="1600"/>
              <a:t>は最尤法で決定</a:t>
            </a:r>
            <a:endParaRPr kumimoji="1" lang="en-US" altLang="ja-JP" sz="1600" dirty="0"/>
          </a:p>
          <a:p>
            <a:pPr lvl="1"/>
            <a:r>
              <a:rPr lang="en-US" altLang="ja-JP" sz="1600" dirty="0"/>
              <a:t>Python</a:t>
            </a:r>
            <a:r>
              <a:rPr lang="ja-JP" altLang="en-US" sz="1600"/>
              <a:t>では</a:t>
            </a:r>
            <a:r>
              <a:rPr lang="en-US" altLang="ja-JP" sz="1600" dirty="0" err="1"/>
              <a:t>stats.boxcox</a:t>
            </a:r>
            <a:r>
              <a:rPr lang="en-US" altLang="ja-JP" sz="1600" dirty="0"/>
              <a:t>(x)</a:t>
            </a:r>
            <a:r>
              <a:rPr lang="ja-JP" altLang="en-US" sz="1600"/>
              <a:t>で自動的に</a:t>
            </a:r>
            <a:r>
              <a:rPr lang="en-US" altLang="ja-JP" sz="1600" dirty="0" err="1"/>
              <a:t>λ</a:t>
            </a:r>
            <a:r>
              <a:rPr lang="ja-JP" altLang="en-US" sz="1600"/>
              <a:t>を決めて変換可能</a:t>
            </a:r>
            <a:endParaRPr lang="en-US" altLang="ja-JP" sz="1600" dirty="0"/>
          </a:p>
          <a:p>
            <a:pPr lvl="1"/>
            <a:endParaRPr kumimoji="1" lang="ja-JP" altLang="en-US" sz="1600"/>
          </a:p>
        </p:txBody>
      </p:sp>
      <p:pic>
        <p:nvPicPr>
          <p:cNvPr id="4" name="図 3">
            <a:extLst>
              <a:ext uri="{FF2B5EF4-FFF2-40B4-BE49-F238E27FC236}">
                <a16:creationId xmlns:a16="http://schemas.microsoft.com/office/drawing/2014/main" id="{FEB21BD7-459B-914E-BC57-DCB34AFE8DF3}"/>
              </a:ext>
            </a:extLst>
          </p:cNvPr>
          <p:cNvPicPr>
            <a:picLocks noChangeAspect="1"/>
          </p:cNvPicPr>
          <p:nvPr/>
        </p:nvPicPr>
        <p:blipFill>
          <a:blip r:embed="rId2"/>
          <a:stretch>
            <a:fillRect/>
          </a:stretch>
        </p:blipFill>
        <p:spPr>
          <a:xfrm>
            <a:off x="1831521" y="1640946"/>
            <a:ext cx="2933700" cy="800100"/>
          </a:xfrm>
          <a:prstGeom prst="rect">
            <a:avLst/>
          </a:prstGeom>
        </p:spPr>
      </p:pic>
      <p:sp>
        <p:nvSpPr>
          <p:cNvPr id="5" name="テキスト ボックス 4">
            <a:extLst>
              <a:ext uri="{FF2B5EF4-FFF2-40B4-BE49-F238E27FC236}">
                <a16:creationId xmlns:a16="http://schemas.microsoft.com/office/drawing/2014/main" id="{A4F59AA7-69F4-414E-A613-12051FFF1BFA}"/>
              </a:ext>
            </a:extLst>
          </p:cNvPr>
          <p:cNvSpPr txBox="1"/>
          <p:nvPr/>
        </p:nvSpPr>
        <p:spPr>
          <a:xfrm>
            <a:off x="8580329" y="246710"/>
            <a:ext cx="2170787" cy="369332"/>
          </a:xfrm>
          <a:prstGeom prst="rect">
            <a:avLst/>
          </a:prstGeom>
          <a:noFill/>
        </p:spPr>
        <p:txBody>
          <a:bodyPr wrap="none" rtlCol="0">
            <a:spAutoFit/>
          </a:bodyPr>
          <a:lstStyle/>
          <a:p>
            <a:r>
              <a:rPr kumimoji="1" lang="en-US" altLang="ja-JP" dirty="0" err="1"/>
              <a:t>Normaliztion.ipynb</a:t>
            </a:r>
            <a:endParaRPr kumimoji="1" lang="ja-JP" altLang="en-US"/>
          </a:p>
        </p:txBody>
      </p:sp>
      <p:pic>
        <p:nvPicPr>
          <p:cNvPr id="6" name="図 5">
            <a:extLst>
              <a:ext uri="{FF2B5EF4-FFF2-40B4-BE49-F238E27FC236}">
                <a16:creationId xmlns:a16="http://schemas.microsoft.com/office/drawing/2014/main" id="{3F7D4785-A27D-F942-AFEA-8DFE6DBEB75F}"/>
              </a:ext>
            </a:extLst>
          </p:cNvPr>
          <p:cNvPicPr>
            <a:picLocks noChangeAspect="1"/>
          </p:cNvPicPr>
          <p:nvPr/>
        </p:nvPicPr>
        <p:blipFill>
          <a:blip r:embed="rId3"/>
          <a:stretch>
            <a:fillRect/>
          </a:stretch>
        </p:blipFill>
        <p:spPr>
          <a:xfrm>
            <a:off x="1372423" y="3101264"/>
            <a:ext cx="8773659" cy="3792631"/>
          </a:xfrm>
          <a:prstGeom prst="rect">
            <a:avLst/>
          </a:prstGeom>
        </p:spPr>
      </p:pic>
      <p:sp>
        <p:nvSpPr>
          <p:cNvPr id="7" name="テキスト ボックス 6">
            <a:extLst>
              <a:ext uri="{FF2B5EF4-FFF2-40B4-BE49-F238E27FC236}">
                <a16:creationId xmlns:a16="http://schemas.microsoft.com/office/drawing/2014/main" id="{00F5C5CA-E8FD-F44F-81A7-0207ECBAC8C3}"/>
              </a:ext>
            </a:extLst>
          </p:cNvPr>
          <p:cNvSpPr txBox="1"/>
          <p:nvPr/>
        </p:nvSpPr>
        <p:spPr>
          <a:xfrm>
            <a:off x="3793522" y="3101264"/>
            <a:ext cx="2427268" cy="307777"/>
          </a:xfrm>
          <a:prstGeom prst="rect">
            <a:avLst/>
          </a:prstGeom>
          <a:noFill/>
        </p:spPr>
        <p:txBody>
          <a:bodyPr wrap="none" rtlCol="0">
            <a:spAutoFit/>
          </a:bodyPr>
          <a:lstStyle/>
          <a:p>
            <a:r>
              <a:rPr lang="en-US" altLang="ja-JP" sz="1400" dirty="0"/>
              <a:t>x</a:t>
            </a:r>
            <a:r>
              <a:rPr kumimoji="1" lang="ja-JP" altLang="en-US" sz="1400"/>
              <a:t>に数値データが入っている</a:t>
            </a:r>
          </a:p>
        </p:txBody>
      </p:sp>
    </p:spTree>
    <p:extLst>
      <p:ext uri="{BB962C8B-B14F-4D97-AF65-F5344CB8AC3E}">
        <p14:creationId xmlns:p14="http://schemas.microsoft.com/office/powerpoint/2010/main" val="3337669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284C9E-7CAF-B44D-ABC1-EEA83BB24FF1}"/>
              </a:ext>
            </a:extLst>
          </p:cNvPr>
          <p:cNvSpPr>
            <a:spLocks noGrp="1"/>
          </p:cNvSpPr>
          <p:nvPr>
            <p:ph type="title"/>
          </p:nvPr>
        </p:nvSpPr>
        <p:spPr>
          <a:xfrm>
            <a:off x="769744" y="51677"/>
            <a:ext cx="10515600" cy="1325563"/>
          </a:xfrm>
        </p:spPr>
        <p:txBody>
          <a:bodyPr/>
          <a:lstStyle/>
          <a:p>
            <a:r>
              <a:rPr lang="en-US" altLang="ja-JP" dirty="0"/>
              <a:t>AI Algorithms in the Third AI Boom</a:t>
            </a:r>
            <a:endParaRPr kumimoji="1" lang="ja-JP" altLang="en-US"/>
          </a:p>
        </p:txBody>
      </p:sp>
      <p:pic>
        <p:nvPicPr>
          <p:cNvPr id="7" name="グラフィックス 6" descr="フィルム ストリップ 単色塗りつぶし">
            <a:extLst>
              <a:ext uri="{FF2B5EF4-FFF2-40B4-BE49-F238E27FC236}">
                <a16:creationId xmlns:a16="http://schemas.microsoft.com/office/drawing/2014/main" id="{7F3AB388-2408-E447-8CB1-EC74913CD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4293" y="1827013"/>
            <a:ext cx="1350723" cy="1350723"/>
          </a:xfrm>
          <a:prstGeom prst="rect">
            <a:avLst/>
          </a:prstGeom>
        </p:spPr>
      </p:pic>
      <p:sp>
        <p:nvSpPr>
          <p:cNvPr id="8" name="テキスト ボックス 7">
            <a:extLst>
              <a:ext uri="{FF2B5EF4-FFF2-40B4-BE49-F238E27FC236}">
                <a16:creationId xmlns:a16="http://schemas.microsoft.com/office/drawing/2014/main" id="{1A9BD1A0-F5DE-864F-9F21-528369632492}"/>
              </a:ext>
            </a:extLst>
          </p:cNvPr>
          <p:cNvSpPr txBox="1"/>
          <p:nvPr/>
        </p:nvSpPr>
        <p:spPr>
          <a:xfrm>
            <a:off x="1158576" y="3177736"/>
            <a:ext cx="1877437" cy="369332"/>
          </a:xfrm>
          <a:prstGeom prst="rect">
            <a:avLst/>
          </a:prstGeom>
          <a:noFill/>
        </p:spPr>
        <p:txBody>
          <a:bodyPr wrap="none" rtlCol="0">
            <a:spAutoFit/>
          </a:bodyPr>
          <a:lstStyle/>
          <a:p>
            <a:r>
              <a:rPr kumimoji="1" lang="en-US" altLang="ja-JP" dirty="0"/>
              <a:t>Media Contents</a:t>
            </a:r>
            <a:endParaRPr kumimoji="1" lang="ja-JP" altLang="en-US"/>
          </a:p>
        </p:txBody>
      </p:sp>
      <p:sp>
        <p:nvSpPr>
          <p:cNvPr id="9" name="テキスト ボックス 8">
            <a:extLst>
              <a:ext uri="{FF2B5EF4-FFF2-40B4-BE49-F238E27FC236}">
                <a16:creationId xmlns:a16="http://schemas.microsoft.com/office/drawing/2014/main" id="{02051234-7AB8-904F-98FA-3215D6619DE8}"/>
              </a:ext>
            </a:extLst>
          </p:cNvPr>
          <p:cNvSpPr txBox="1"/>
          <p:nvPr/>
        </p:nvSpPr>
        <p:spPr>
          <a:xfrm>
            <a:off x="977032" y="3547068"/>
            <a:ext cx="3169085" cy="523220"/>
          </a:xfrm>
          <a:prstGeom prst="rect">
            <a:avLst/>
          </a:prstGeom>
          <a:noFill/>
        </p:spPr>
        <p:txBody>
          <a:bodyPr wrap="square" rtlCol="0">
            <a:spAutoFit/>
          </a:bodyPr>
          <a:lstStyle/>
          <a:p>
            <a:r>
              <a:rPr lang="en-US" altLang="ja-JP" sz="1400" dirty="0"/>
              <a:t>Image data, audio data, text data, video data, etc.</a:t>
            </a:r>
            <a:endParaRPr kumimoji="1" lang="ja-JP" altLang="en-US" sz="1400"/>
          </a:p>
        </p:txBody>
      </p:sp>
      <p:sp>
        <p:nvSpPr>
          <p:cNvPr id="12" name="テキスト ボックス 11">
            <a:extLst>
              <a:ext uri="{FF2B5EF4-FFF2-40B4-BE49-F238E27FC236}">
                <a16:creationId xmlns:a16="http://schemas.microsoft.com/office/drawing/2014/main" id="{D63164AD-EC6E-0744-A4C5-BAF9039D80F7}"/>
              </a:ext>
            </a:extLst>
          </p:cNvPr>
          <p:cNvSpPr txBox="1"/>
          <p:nvPr/>
        </p:nvSpPr>
        <p:spPr>
          <a:xfrm>
            <a:off x="2965016" y="1730063"/>
            <a:ext cx="1488333" cy="646331"/>
          </a:xfrm>
          <a:prstGeom prst="rect">
            <a:avLst/>
          </a:prstGeom>
          <a:noFill/>
        </p:spPr>
        <p:txBody>
          <a:bodyPr wrap="square" rtlCol="0">
            <a:spAutoFit/>
          </a:bodyPr>
          <a:lstStyle/>
          <a:p>
            <a:r>
              <a:rPr kumimoji="1" lang="en-US" altLang="ja-JP" b="1" u="sng" dirty="0"/>
              <a:t>Feature Extractio</a:t>
            </a:r>
            <a:r>
              <a:rPr lang="en-US" altLang="ja-JP" b="1" u="sng" dirty="0"/>
              <a:t>n</a:t>
            </a:r>
            <a:endParaRPr kumimoji="1" lang="ja-JP" altLang="en-US" b="1" u="sng"/>
          </a:p>
        </p:txBody>
      </p:sp>
      <p:grpSp>
        <p:nvGrpSpPr>
          <p:cNvPr id="13" name="グループ化 12">
            <a:extLst>
              <a:ext uri="{FF2B5EF4-FFF2-40B4-BE49-F238E27FC236}">
                <a16:creationId xmlns:a16="http://schemas.microsoft.com/office/drawing/2014/main" id="{A8804636-91C9-EF40-A2EC-FAFFCE75C47A}"/>
              </a:ext>
            </a:extLst>
          </p:cNvPr>
          <p:cNvGrpSpPr/>
          <p:nvPr/>
        </p:nvGrpSpPr>
        <p:grpSpPr>
          <a:xfrm>
            <a:off x="4482578" y="1577954"/>
            <a:ext cx="697335" cy="2330420"/>
            <a:chOff x="3894107" y="2708132"/>
            <a:chExt cx="400050" cy="1314450"/>
          </a:xfrm>
        </p:grpSpPr>
        <p:sp>
          <p:nvSpPr>
            <p:cNvPr id="14" name="Rectangle 18">
              <a:extLst>
                <a:ext uri="{FF2B5EF4-FFF2-40B4-BE49-F238E27FC236}">
                  <a16:creationId xmlns:a16="http://schemas.microsoft.com/office/drawing/2014/main" id="{3824850C-0DE9-2148-89A4-8ABADF66950F}"/>
                </a:ext>
              </a:extLst>
            </p:cNvPr>
            <p:cNvSpPr>
              <a:spLocks noChangeArrowheads="1"/>
            </p:cNvSpPr>
            <p:nvPr/>
          </p:nvSpPr>
          <p:spPr bwMode="auto">
            <a:xfrm>
              <a:off x="3894107" y="2708132"/>
              <a:ext cx="400050" cy="13144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15" name="Oval 19">
              <a:extLst>
                <a:ext uri="{FF2B5EF4-FFF2-40B4-BE49-F238E27FC236}">
                  <a16:creationId xmlns:a16="http://schemas.microsoft.com/office/drawing/2014/main" id="{A5147F32-332E-4542-856F-B60671B35F2A}"/>
                </a:ext>
              </a:extLst>
            </p:cNvPr>
            <p:cNvSpPr>
              <a:spLocks noChangeArrowheads="1"/>
            </p:cNvSpPr>
            <p:nvPr/>
          </p:nvSpPr>
          <p:spPr bwMode="auto">
            <a:xfrm>
              <a:off x="4008407" y="2765282"/>
              <a:ext cx="171450" cy="17145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16" name="Oval 20">
              <a:extLst>
                <a:ext uri="{FF2B5EF4-FFF2-40B4-BE49-F238E27FC236}">
                  <a16:creationId xmlns:a16="http://schemas.microsoft.com/office/drawing/2014/main" id="{75E12BCD-8EF3-8747-87FD-C65DC164AB91}"/>
                </a:ext>
              </a:extLst>
            </p:cNvPr>
            <p:cNvSpPr>
              <a:spLocks noChangeArrowheads="1"/>
            </p:cNvSpPr>
            <p:nvPr/>
          </p:nvSpPr>
          <p:spPr bwMode="auto">
            <a:xfrm>
              <a:off x="4008407" y="2993882"/>
              <a:ext cx="171450" cy="17145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17" name="Oval 21">
              <a:extLst>
                <a:ext uri="{FF2B5EF4-FFF2-40B4-BE49-F238E27FC236}">
                  <a16:creationId xmlns:a16="http://schemas.microsoft.com/office/drawing/2014/main" id="{14398097-E2CF-C24D-A036-30F270056729}"/>
                </a:ext>
              </a:extLst>
            </p:cNvPr>
            <p:cNvSpPr>
              <a:spLocks noChangeArrowheads="1"/>
            </p:cNvSpPr>
            <p:nvPr/>
          </p:nvSpPr>
          <p:spPr bwMode="auto">
            <a:xfrm>
              <a:off x="4008407" y="3793982"/>
              <a:ext cx="171450" cy="17145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18" name="Line 22">
              <a:extLst>
                <a:ext uri="{FF2B5EF4-FFF2-40B4-BE49-F238E27FC236}">
                  <a16:creationId xmlns:a16="http://schemas.microsoft.com/office/drawing/2014/main" id="{B49B2F54-0D91-9549-8C6E-6D757A285FD5}"/>
                </a:ext>
              </a:extLst>
            </p:cNvPr>
            <p:cNvSpPr>
              <a:spLocks noChangeShapeType="1"/>
            </p:cNvSpPr>
            <p:nvPr/>
          </p:nvSpPr>
          <p:spPr bwMode="auto">
            <a:xfrm>
              <a:off x="4092941" y="3182001"/>
              <a:ext cx="0" cy="596503"/>
            </a:xfrm>
            <a:prstGeom prst="line">
              <a:avLst/>
            </a:prstGeom>
            <a:noFill/>
            <a:ln w="539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grpSp>
      <p:sp>
        <p:nvSpPr>
          <p:cNvPr id="19" name="テキスト ボックス 18">
            <a:extLst>
              <a:ext uri="{FF2B5EF4-FFF2-40B4-BE49-F238E27FC236}">
                <a16:creationId xmlns:a16="http://schemas.microsoft.com/office/drawing/2014/main" id="{A9F70F44-18A4-EF40-AEB2-BB3A133D1209}"/>
              </a:ext>
            </a:extLst>
          </p:cNvPr>
          <p:cNvSpPr txBox="1"/>
          <p:nvPr/>
        </p:nvSpPr>
        <p:spPr>
          <a:xfrm>
            <a:off x="4332877" y="3922493"/>
            <a:ext cx="992579" cy="369332"/>
          </a:xfrm>
          <a:prstGeom prst="rect">
            <a:avLst/>
          </a:prstGeom>
          <a:noFill/>
        </p:spPr>
        <p:txBody>
          <a:bodyPr wrap="none" rtlCol="0">
            <a:spAutoFit/>
          </a:bodyPr>
          <a:lstStyle/>
          <a:p>
            <a:r>
              <a:rPr lang="en-US" altLang="ja-JP" dirty="0"/>
              <a:t>Vectors</a:t>
            </a:r>
            <a:endParaRPr kumimoji="1" lang="ja-JP" altLang="en-US"/>
          </a:p>
        </p:txBody>
      </p:sp>
      <p:sp>
        <p:nvSpPr>
          <p:cNvPr id="20" name="右矢印 19">
            <a:extLst>
              <a:ext uri="{FF2B5EF4-FFF2-40B4-BE49-F238E27FC236}">
                <a16:creationId xmlns:a16="http://schemas.microsoft.com/office/drawing/2014/main" id="{B1BD4D8D-BEB0-5946-B0AC-549AF77A7D16}"/>
              </a:ext>
            </a:extLst>
          </p:cNvPr>
          <p:cNvSpPr/>
          <p:nvPr/>
        </p:nvSpPr>
        <p:spPr>
          <a:xfrm>
            <a:off x="5526504" y="2406269"/>
            <a:ext cx="158065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D6259C9-94C1-9247-9FD8-CB31D2818C04}"/>
              </a:ext>
            </a:extLst>
          </p:cNvPr>
          <p:cNvSpPr/>
          <p:nvPr/>
        </p:nvSpPr>
        <p:spPr>
          <a:xfrm>
            <a:off x="3772754" y="5138665"/>
            <a:ext cx="2229939" cy="11298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Matrix</a:t>
            </a:r>
            <a:endParaRPr kumimoji="1" lang="ja-JP" altLang="en-US">
              <a:solidFill>
                <a:schemeClr val="tx1"/>
              </a:solidFill>
            </a:endParaRPr>
          </a:p>
        </p:txBody>
      </p:sp>
      <p:sp>
        <p:nvSpPr>
          <p:cNvPr id="22" name="右矢印 21">
            <a:extLst>
              <a:ext uri="{FF2B5EF4-FFF2-40B4-BE49-F238E27FC236}">
                <a16:creationId xmlns:a16="http://schemas.microsoft.com/office/drawing/2014/main" id="{D1183B32-5C0A-DF4D-A70D-071139CE2044}"/>
              </a:ext>
            </a:extLst>
          </p:cNvPr>
          <p:cNvSpPr/>
          <p:nvPr/>
        </p:nvSpPr>
        <p:spPr>
          <a:xfrm rot="5400000">
            <a:off x="4503491" y="4486586"/>
            <a:ext cx="65135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26E232A-8E29-5342-96E5-F07E046DB0D7}"/>
              </a:ext>
            </a:extLst>
          </p:cNvPr>
          <p:cNvSpPr txBox="1"/>
          <p:nvPr/>
        </p:nvSpPr>
        <p:spPr>
          <a:xfrm>
            <a:off x="2773922" y="4495230"/>
            <a:ext cx="1907895" cy="369332"/>
          </a:xfrm>
          <a:prstGeom prst="rect">
            <a:avLst/>
          </a:prstGeom>
          <a:noFill/>
        </p:spPr>
        <p:txBody>
          <a:bodyPr wrap="none" rtlCol="0">
            <a:spAutoFit/>
          </a:bodyPr>
          <a:lstStyle/>
          <a:p>
            <a:r>
              <a:rPr kumimoji="1" lang="en-US" altLang="ja-JP" b="1" u="sng" dirty="0"/>
              <a:t>Model Creation</a:t>
            </a:r>
            <a:endParaRPr kumimoji="1" lang="ja-JP" altLang="en-US" b="1" u="sng"/>
          </a:p>
        </p:txBody>
      </p:sp>
      <p:sp>
        <p:nvSpPr>
          <p:cNvPr id="24" name="右矢印 23">
            <a:extLst>
              <a:ext uri="{FF2B5EF4-FFF2-40B4-BE49-F238E27FC236}">
                <a16:creationId xmlns:a16="http://schemas.microsoft.com/office/drawing/2014/main" id="{D83E03FA-509D-134D-845B-A59174C1B8AE}"/>
              </a:ext>
            </a:extLst>
          </p:cNvPr>
          <p:cNvSpPr/>
          <p:nvPr/>
        </p:nvSpPr>
        <p:spPr>
          <a:xfrm rot="18242447">
            <a:off x="5671500" y="4520016"/>
            <a:ext cx="19441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a:extLst>
              <a:ext uri="{FF2B5EF4-FFF2-40B4-BE49-F238E27FC236}">
                <a16:creationId xmlns:a16="http://schemas.microsoft.com/office/drawing/2014/main" id="{16B82B1A-BA6D-2949-AF89-18C78E6D717F}"/>
              </a:ext>
            </a:extLst>
          </p:cNvPr>
          <p:cNvSpPr/>
          <p:nvPr/>
        </p:nvSpPr>
        <p:spPr>
          <a:xfrm>
            <a:off x="2830922" y="2347505"/>
            <a:ext cx="158065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a:extLst>
              <a:ext uri="{FF2B5EF4-FFF2-40B4-BE49-F238E27FC236}">
                <a16:creationId xmlns:a16="http://schemas.microsoft.com/office/drawing/2014/main" id="{DC35D1D5-6DC7-034E-9B54-1F8FA08F87EC}"/>
              </a:ext>
            </a:extLst>
          </p:cNvPr>
          <p:cNvSpPr/>
          <p:nvPr/>
        </p:nvSpPr>
        <p:spPr>
          <a:xfrm>
            <a:off x="2963457" y="5429407"/>
            <a:ext cx="65135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C7E2A707-6AF9-A048-9A5D-A23B1F4E139B}"/>
              </a:ext>
            </a:extLst>
          </p:cNvPr>
          <p:cNvSpPr txBox="1"/>
          <p:nvPr/>
        </p:nvSpPr>
        <p:spPr>
          <a:xfrm>
            <a:off x="2072310" y="5961574"/>
            <a:ext cx="891591" cy="369332"/>
          </a:xfrm>
          <a:prstGeom prst="rect">
            <a:avLst/>
          </a:prstGeom>
          <a:noFill/>
        </p:spPr>
        <p:txBody>
          <a:bodyPr wrap="none" rtlCol="0">
            <a:spAutoFit/>
          </a:bodyPr>
          <a:lstStyle/>
          <a:p>
            <a:r>
              <a:rPr kumimoji="1" lang="en-US" altLang="ja-JP" dirty="0"/>
              <a:t>Labels</a:t>
            </a:r>
            <a:endParaRPr kumimoji="1" lang="ja-JP" altLang="en-US"/>
          </a:p>
        </p:txBody>
      </p:sp>
      <p:sp>
        <p:nvSpPr>
          <p:cNvPr id="28" name="メモ 27">
            <a:extLst>
              <a:ext uri="{FF2B5EF4-FFF2-40B4-BE49-F238E27FC236}">
                <a16:creationId xmlns:a16="http://schemas.microsoft.com/office/drawing/2014/main" id="{9AC8E25C-4F07-D54E-BD82-72FFD0F49D87}"/>
              </a:ext>
            </a:extLst>
          </p:cNvPr>
          <p:cNvSpPr/>
          <p:nvPr/>
        </p:nvSpPr>
        <p:spPr>
          <a:xfrm rot="1065719">
            <a:off x="1484377" y="5204504"/>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9" name="メモ 28">
            <a:extLst>
              <a:ext uri="{FF2B5EF4-FFF2-40B4-BE49-F238E27FC236}">
                <a16:creationId xmlns:a16="http://schemas.microsoft.com/office/drawing/2014/main" id="{CEA37DA6-0D8F-2F4C-AA06-DD3B289C976A}"/>
              </a:ext>
            </a:extLst>
          </p:cNvPr>
          <p:cNvSpPr/>
          <p:nvPr/>
        </p:nvSpPr>
        <p:spPr>
          <a:xfrm rot="20350580">
            <a:off x="1636777" y="5356904"/>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0" name="メモ 29">
            <a:extLst>
              <a:ext uri="{FF2B5EF4-FFF2-40B4-BE49-F238E27FC236}">
                <a16:creationId xmlns:a16="http://schemas.microsoft.com/office/drawing/2014/main" id="{F51CAE17-ADB7-564D-9D2B-67FCE3334A51}"/>
              </a:ext>
            </a:extLst>
          </p:cNvPr>
          <p:cNvSpPr/>
          <p:nvPr/>
        </p:nvSpPr>
        <p:spPr>
          <a:xfrm rot="1065719">
            <a:off x="1636777" y="5356904"/>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1" name="メモ 30">
            <a:extLst>
              <a:ext uri="{FF2B5EF4-FFF2-40B4-BE49-F238E27FC236}">
                <a16:creationId xmlns:a16="http://schemas.microsoft.com/office/drawing/2014/main" id="{770393E1-45F0-6749-B510-7FED10B4F928}"/>
              </a:ext>
            </a:extLst>
          </p:cNvPr>
          <p:cNvSpPr/>
          <p:nvPr/>
        </p:nvSpPr>
        <p:spPr>
          <a:xfrm rot="20350580">
            <a:off x="1788500" y="5395344"/>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2" name="メモ 31">
            <a:extLst>
              <a:ext uri="{FF2B5EF4-FFF2-40B4-BE49-F238E27FC236}">
                <a16:creationId xmlns:a16="http://schemas.microsoft.com/office/drawing/2014/main" id="{479BA698-2419-7842-BBFD-29BB08D48236}"/>
              </a:ext>
            </a:extLst>
          </p:cNvPr>
          <p:cNvSpPr/>
          <p:nvPr/>
        </p:nvSpPr>
        <p:spPr>
          <a:xfrm rot="1065719">
            <a:off x="1108716" y="5620926"/>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3" name="メモ 32">
            <a:extLst>
              <a:ext uri="{FF2B5EF4-FFF2-40B4-BE49-F238E27FC236}">
                <a16:creationId xmlns:a16="http://schemas.microsoft.com/office/drawing/2014/main" id="{6C2CD46F-4A07-F64D-A646-073C5ADC95D8}"/>
              </a:ext>
            </a:extLst>
          </p:cNvPr>
          <p:cNvSpPr/>
          <p:nvPr/>
        </p:nvSpPr>
        <p:spPr>
          <a:xfrm rot="20350580">
            <a:off x="1602355" y="5640531"/>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1C35A0F3-44F1-F44F-9729-5A9F908C445E}"/>
              </a:ext>
            </a:extLst>
          </p:cNvPr>
          <p:cNvSpPr txBox="1"/>
          <p:nvPr/>
        </p:nvSpPr>
        <p:spPr>
          <a:xfrm>
            <a:off x="5526504" y="3213280"/>
            <a:ext cx="1960809" cy="369332"/>
          </a:xfrm>
          <a:prstGeom prst="rect">
            <a:avLst/>
          </a:prstGeom>
          <a:noFill/>
        </p:spPr>
        <p:txBody>
          <a:bodyPr wrap="square" rtlCol="0">
            <a:spAutoFit/>
          </a:bodyPr>
          <a:lstStyle/>
          <a:p>
            <a:r>
              <a:rPr kumimoji="1" lang="en-US" altLang="ja-JP" b="1" u="sng" dirty="0"/>
              <a:t>Transformation</a:t>
            </a:r>
            <a:endParaRPr kumimoji="1" lang="ja-JP" altLang="en-US" b="1" u="sng"/>
          </a:p>
        </p:txBody>
      </p:sp>
      <p:pic>
        <p:nvPicPr>
          <p:cNvPr id="35" name="グラフィックス 34" descr="フィルム ストリップ 単色塗りつぶし">
            <a:extLst>
              <a:ext uri="{FF2B5EF4-FFF2-40B4-BE49-F238E27FC236}">
                <a16:creationId xmlns:a16="http://schemas.microsoft.com/office/drawing/2014/main" id="{268153F2-031E-FA49-96B4-FA965C8769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5600" y="1805793"/>
            <a:ext cx="1350723" cy="1350723"/>
          </a:xfrm>
          <a:prstGeom prst="rect">
            <a:avLst/>
          </a:prstGeom>
        </p:spPr>
      </p:pic>
      <p:sp>
        <p:nvSpPr>
          <p:cNvPr id="36" name="テキスト ボックス 35">
            <a:extLst>
              <a:ext uri="{FF2B5EF4-FFF2-40B4-BE49-F238E27FC236}">
                <a16:creationId xmlns:a16="http://schemas.microsoft.com/office/drawing/2014/main" id="{4341543B-9D08-2749-8426-C15FC43425C3}"/>
              </a:ext>
            </a:extLst>
          </p:cNvPr>
          <p:cNvSpPr txBox="1"/>
          <p:nvPr/>
        </p:nvSpPr>
        <p:spPr>
          <a:xfrm>
            <a:off x="9553356" y="3121791"/>
            <a:ext cx="1760418" cy="369332"/>
          </a:xfrm>
          <a:prstGeom prst="rect">
            <a:avLst/>
          </a:prstGeom>
          <a:noFill/>
        </p:spPr>
        <p:txBody>
          <a:bodyPr wrap="none" rtlCol="0">
            <a:spAutoFit/>
          </a:bodyPr>
          <a:lstStyle/>
          <a:p>
            <a:r>
              <a:rPr kumimoji="1" lang="en-US" altLang="ja-JP" dirty="0"/>
              <a:t>Media Content</a:t>
            </a:r>
            <a:endParaRPr kumimoji="1" lang="ja-JP" altLang="en-US"/>
          </a:p>
        </p:txBody>
      </p:sp>
      <p:sp>
        <p:nvSpPr>
          <p:cNvPr id="37" name="テキスト ボックス 36">
            <a:extLst>
              <a:ext uri="{FF2B5EF4-FFF2-40B4-BE49-F238E27FC236}">
                <a16:creationId xmlns:a16="http://schemas.microsoft.com/office/drawing/2014/main" id="{D478D70C-8363-E54D-A301-A39E9D04CAFA}"/>
              </a:ext>
            </a:extLst>
          </p:cNvPr>
          <p:cNvSpPr txBox="1"/>
          <p:nvPr/>
        </p:nvSpPr>
        <p:spPr>
          <a:xfrm>
            <a:off x="8022254" y="4538500"/>
            <a:ext cx="3550972" cy="1200329"/>
          </a:xfrm>
          <a:prstGeom prst="rect">
            <a:avLst/>
          </a:prstGeom>
          <a:noFill/>
        </p:spPr>
        <p:txBody>
          <a:bodyPr wrap="none" rtlCol="0">
            <a:spAutoFit/>
          </a:bodyPr>
          <a:lstStyle/>
          <a:p>
            <a:r>
              <a:rPr kumimoji="1" lang="en-US" altLang="ja-JP" dirty="0"/>
              <a:t>Essences</a:t>
            </a:r>
          </a:p>
          <a:p>
            <a:pPr marL="285750" indent="-285750">
              <a:buFont typeface="Arial" panose="020B0604020202020204" pitchFamily="34" charset="0"/>
              <a:buChar char="•"/>
            </a:pPr>
            <a:r>
              <a:rPr kumimoji="1" lang="en-US" altLang="ja-JP" dirty="0"/>
              <a:t>Vector creation</a:t>
            </a:r>
          </a:p>
          <a:p>
            <a:pPr marL="285750" indent="-285750">
              <a:buFont typeface="Arial" panose="020B0604020202020204" pitchFamily="34" charset="0"/>
              <a:buChar char="•"/>
            </a:pPr>
            <a:r>
              <a:rPr lang="en-US" altLang="ja-JP" dirty="0"/>
              <a:t>Matrix creation</a:t>
            </a:r>
          </a:p>
          <a:p>
            <a:pPr marL="285750" indent="-285750">
              <a:buFont typeface="Arial" panose="020B0604020202020204" pitchFamily="34" charset="0"/>
              <a:buChar char="•"/>
            </a:pPr>
            <a:r>
              <a:rPr lang="en-US" altLang="ja-JP" dirty="0"/>
              <a:t>Vector and matrix operations</a:t>
            </a:r>
            <a:endParaRPr kumimoji="1" lang="ja-JP" altLang="en-US"/>
          </a:p>
        </p:txBody>
      </p:sp>
      <p:grpSp>
        <p:nvGrpSpPr>
          <p:cNvPr id="38" name="グループ化 37">
            <a:extLst>
              <a:ext uri="{FF2B5EF4-FFF2-40B4-BE49-F238E27FC236}">
                <a16:creationId xmlns:a16="http://schemas.microsoft.com/office/drawing/2014/main" id="{95940AE5-A7A4-9E41-84A4-631E0255D906}"/>
              </a:ext>
            </a:extLst>
          </p:cNvPr>
          <p:cNvGrpSpPr/>
          <p:nvPr/>
        </p:nvGrpSpPr>
        <p:grpSpPr>
          <a:xfrm>
            <a:off x="7425691" y="1592073"/>
            <a:ext cx="697335" cy="2330420"/>
            <a:chOff x="3894107" y="2708132"/>
            <a:chExt cx="400050" cy="1314450"/>
          </a:xfrm>
        </p:grpSpPr>
        <p:sp>
          <p:nvSpPr>
            <p:cNvPr id="39" name="Rectangle 18">
              <a:extLst>
                <a:ext uri="{FF2B5EF4-FFF2-40B4-BE49-F238E27FC236}">
                  <a16:creationId xmlns:a16="http://schemas.microsoft.com/office/drawing/2014/main" id="{0E6B79FB-8401-ED4C-B58C-63F37DA36F36}"/>
                </a:ext>
              </a:extLst>
            </p:cNvPr>
            <p:cNvSpPr>
              <a:spLocks noChangeArrowheads="1"/>
            </p:cNvSpPr>
            <p:nvPr/>
          </p:nvSpPr>
          <p:spPr bwMode="auto">
            <a:xfrm>
              <a:off x="3894107" y="2708132"/>
              <a:ext cx="400050" cy="13144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40" name="Oval 19">
              <a:extLst>
                <a:ext uri="{FF2B5EF4-FFF2-40B4-BE49-F238E27FC236}">
                  <a16:creationId xmlns:a16="http://schemas.microsoft.com/office/drawing/2014/main" id="{1DCEEA7A-6EA0-1A44-8F0C-807DD7FE0617}"/>
                </a:ext>
              </a:extLst>
            </p:cNvPr>
            <p:cNvSpPr>
              <a:spLocks noChangeArrowheads="1"/>
            </p:cNvSpPr>
            <p:nvPr/>
          </p:nvSpPr>
          <p:spPr bwMode="auto">
            <a:xfrm>
              <a:off x="4008407" y="2765282"/>
              <a:ext cx="171450" cy="17145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41" name="Oval 20">
              <a:extLst>
                <a:ext uri="{FF2B5EF4-FFF2-40B4-BE49-F238E27FC236}">
                  <a16:creationId xmlns:a16="http://schemas.microsoft.com/office/drawing/2014/main" id="{FA20BF4C-7424-404D-A042-C45A31733C81}"/>
                </a:ext>
              </a:extLst>
            </p:cNvPr>
            <p:cNvSpPr>
              <a:spLocks noChangeArrowheads="1"/>
            </p:cNvSpPr>
            <p:nvPr/>
          </p:nvSpPr>
          <p:spPr bwMode="auto">
            <a:xfrm>
              <a:off x="4008407" y="2993882"/>
              <a:ext cx="171450" cy="17145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42" name="Oval 21">
              <a:extLst>
                <a:ext uri="{FF2B5EF4-FFF2-40B4-BE49-F238E27FC236}">
                  <a16:creationId xmlns:a16="http://schemas.microsoft.com/office/drawing/2014/main" id="{700DB44F-5E5E-6B48-A827-F405B1F84E06}"/>
                </a:ext>
              </a:extLst>
            </p:cNvPr>
            <p:cNvSpPr>
              <a:spLocks noChangeArrowheads="1"/>
            </p:cNvSpPr>
            <p:nvPr/>
          </p:nvSpPr>
          <p:spPr bwMode="auto">
            <a:xfrm>
              <a:off x="4008407" y="3793982"/>
              <a:ext cx="171450" cy="17145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43" name="Line 22">
              <a:extLst>
                <a:ext uri="{FF2B5EF4-FFF2-40B4-BE49-F238E27FC236}">
                  <a16:creationId xmlns:a16="http://schemas.microsoft.com/office/drawing/2014/main" id="{7A9891A2-6033-074C-AB65-2659A10ABABA}"/>
                </a:ext>
              </a:extLst>
            </p:cNvPr>
            <p:cNvSpPr>
              <a:spLocks noChangeShapeType="1"/>
            </p:cNvSpPr>
            <p:nvPr/>
          </p:nvSpPr>
          <p:spPr bwMode="auto">
            <a:xfrm>
              <a:off x="4092941" y="3182001"/>
              <a:ext cx="0" cy="596503"/>
            </a:xfrm>
            <a:prstGeom prst="line">
              <a:avLst/>
            </a:prstGeom>
            <a:noFill/>
            <a:ln w="539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grpSp>
      <p:sp>
        <p:nvSpPr>
          <p:cNvPr id="44" name="テキスト ボックス 43">
            <a:extLst>
              <a:ext uri="{FF2B5EF4-FFF2-40B4-BE49-F238E27FC236}">
                <a16:creationId xmlns:a16="http://schemas.microsoft.com/office/drawing/2014/main" id="{00276A07-17A9-A34F-A5DC-F93A777216CE}"/>
              </a:ext>
            </a:extLst>
          </p:cNvPr>
          <p:cNvSpPr txBox="1"/>
          <p:nvPr/>
        </p:nvSpPr>
        <p:spPr>
          <a:xfrm>
            <a:off x="7275992" y="3949934"/>
            <a:ext cx="992579" cy="369332"/>
          </a:xfrm>
          <a:prstGeom prst="rect">
            <a:avLst/>
          </a:prstGeom>
          <a:noFill/>
        </p:spPr>
        <p:txBody>
          <a:bodyPr wrap="none" rtlCol="0">
            <a:spAutoFit/>
          </a:bodyPr>
          <a:lstStyle/>
          <a:p>
            <a:r>
              <a:rPr lang="en-US" altLang="ja-JP" dirty="0"/>
              <a:t>Vectors</a:t>
            </a:r>
            <a:endParaRPr kumimoji="1" lang="ja-JP" altLang="en-US"/>
          </a:p>
        </p:txBody>
      </p:sp>
      <p:sp>
        <p:nvSpPr>
          <p:cNvPr id="45" name="右矢印 44">
            <a:extLst>
              <a:ext uri="{FF2B5EF4-FFF2-40B4-BE49-F238E27FC236}">
                <a16:creationId xmlns:a16="http://schemas.microsoft.com/office/drawing/2014/main" id="{647FB40D-3A60-1C46-B241-E1E91B5D2FEC}"/>
              </a:ext>
            </a:extLst>
          </p:cNvPr>
          <p:cNvSpPr/>
          <p:nvPr/>
        </p:nvSpPr>
        <p:spPr>
          <a:xfrm>
            <a:off x="8193439" y="2421870"/>
            <a:ext cx="158065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98FF2102-813C-0043-8364-63D693EE04F1}"/>
              </a:ext>
            </a:extLst>
          </p:cNvPr>
          <p:cNvSpPr txBox="1"/>
          <p:nvPr/>
        </p:nvSpPr>
        <p:spPr>
          <a:xfrm>
            <a:off x="8322265" y="1606567"/>
            <a:ext cx="1488333" cy="923330"/>
          </a:xfrm>
          <a:prstGeom prst="rect">
            <a:avLst/>
          </a:prstGeom>
          <a:noFill/>
        </p:spPr>
        <p:txBody>
          <a:bodyPr wrap="square" rtlCol="0">
            <a:spAutoFit/>
          </a:bodyPr>
          <a:lstStyle/>
          <a:p>
            <a:r>
              <a:rPr kumimoji="1" lang="en-US" altLang="ja-JP" b="1" u="sng" dirty="0"/>
              <a:t>Media Content Creation</a:t>
            </a:r>
            <a:endParaRPr kumimoji="1" lang="ja-JP" altLang="en-US" b="1" u="sng"/>
          </a:p>
        </p:txBody>
      </p:sp>
      <p:sp>
        <p:nvSpPr>
          <p:cNvPr id="47" name="テキスト ボックス 46">
            <a:extLst>
              <a:ext uri="{FF2B5EF4-FFF2-40B4-BE49-F238E27FC236}">
                <a16:creationId xmlns:a16="http://schemas.microsoft.com/office/drawing/2014/main" id="{EFFDDDFF-7720-9F47-B2E2-3AF645B3C33A}"/>
              </a:ext>
            </a:extLst>
          </p:cNvPr>
          <p:cNvSpPr txBox="1"/>
          <p:nvPr/>
        </p:nvSpPr>
        <p:spPr>
          <a:xfrm>
            <a:off x="9000509" y="3486800"/>
            <a:ext cx="3169085" cy="523220"/>
          </a:xfrm>
          <a:prstGeom prst="rect">
            <a:avLst/>
          </a:prstGeom>
          <a:noFill/>
        </p:spPr>
        <p:txBody>
          <a:bodyPr wrap="square" rtlCol="0">
            <a:spAutoFit/>
          </a:bodyPr>
          <a:lstStyle/>
          <a:p>
            <a:r>
              <a:rPr lang="en-US" altLang="ja-JP" sz="1400" dirty="0"/>
              <a:t>Image data, audio data, text data, video data, etc.</a:t>
            </a:r>
            <a:endParaRPr kumimoji="1" lang="ja-JP" altLang="en-US" sz="1400"/>
          </a:p>
        </p:txBody>
      </p:sp>
    </p:spTree>
    <p:extLst>
      <p:ext uri="{BB962C8B-B14F-4D97-AF65-F5344CB8AC3E}">
        <p14:creationId xmlns:p14="http://schemas.microsoft.com/office/powerpoint/2010/main" val="2387796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B5A6D0-2B42-0745-BCE2-53CAD72A6F23}"/>
              </a:ext>
            </a:extLst>
          </p:cNvPr>
          <p:cNvSpPr>
            <a:spLocks noGrp="1"/>
          </p:cNvSpPr>
          <p:nvPr>
            <p:ph type="title"/>
          </p:nvPr>
        </p:nvSpPr>
        <p:spPr/>
        <p:txBody>
          <a:bodyPr/>
          <a:lstStyle/>
          <a:p>
            <a:r>
              <a:rPr kumimoji="1" lang="ja-JP" altLang="en-US"/>
              <a:t>機械学習の色々</a:t>
            </a:r>
          </a:p>
        </p:txBody>
      </p:sp>
      <p:sp>
        <p:nvSpPr>
          <p:cNvPr id="3" name="コンテンツ プレースホルダー 2">
            <a:extLst>
              <a:ext uri="{FF2B5EF4-FFF2-40B4-BE49-F238E27FC236}">
                <a16:creationId xmlns:a16="http://schemas.microsoft.com/office/drawing/2014/main" id="{C6434168-55C7-4A4F-ACBE-77A386BB914C}"/>
              </a:ext>
            </a:extLst>
          </p:cNvPr>
          <p:cNvSpPr>
            <a:spLocks noGrp="1"/>
          </p:cNvSpPr>
          <p:nvPr>
            <p:ph idx="1"/>
          </p:nvPr>
        </p:nvSpPr>
        <p:spPr>
          <a:xfrm>
            <a:off x="838200" y="1825624"/>
            <a:ext cx="10515600" cy="4803775"/>
          </a:xfrm>
        </p:spPr>
        <p:txBody>
          <a:bodyPr>
            <a:normAutofit fontScale="70000" lnSpcReduction="20000"/>
          </a:bodyPr>
          <a:lstStyle/>
          <a:p>
            <a:r>
              <a:rPr kumimoji="1" lang="ja-JP" altLang="en-US"/>
              <a:t>分類</a:t>
            </a:r>
            <a:r>
              <a:rPr kumimoji="1" lang="en-US" altLang="ja-JP" dirty="0"/>
              <a:t>(</a:t>
            </a:r>
            <a:r>
              <a:rPr kumimoji="1" lang="ja-JP" altLang="en-US"/>
              <a:t>教師あり学習</a:t>
            </a:r>
            <a:r>
              <a:rPr kumimoji="1" lang="en-US" altLang="ja-JP" dirty="0"/>
              <a:t>)</a:t>
            </a:r>
          </a:p>
          <a:p>
            <a:pPr lvl="1"/>
            <a:r>
              <a:rPr lang="ja-JP" altLang="en-US"/>
              <a:t>サポートベクトルマシン</a:t>
            </a:r>
            <a:endParaRPr lang="en-US" altLang="ja-JP" dirty="0"/>
          </a:p>
          <a:p>
            <a:pPr lvl="1"/>
            <a:r>
              <a:rPr kumimoji="1" lang="ja-JP" altLang="en-US"/>
              <a:t>ナイーブベイズ</a:t>
            </a:r>
            <a:endParaRPr kumimoji="1" lang="en-US" altLang="ja-JP" dirty="0"/>
          </a:p>
          <a:p>
            <a:pPr lvl="1"/>
            <a:r>
              <a:rPr lang="ja-JP" altLang="en-US"/>
              <a:t>決定木</a:t>
            </a:r>
            <a:r>
              <a:rPr lang="en-US" altLang="ja-JP" dirty="0"/>
              <a:t>(</a:t>
            </a:r>
            <a:r>
              <a:rPr lang="ja-JP" altLang="en-US"/>
              <a:t>デシジョンツリー</a:t>
            </a:r>
            <a:r>
              <a:rPr lang="en-US" altLang="ja-JP" dirty="0"/>
              <a:t>)</a:t>
            </a:r>
          </a:p>
          <a:p>
            <a:pPr lvl="1"/>
            <a:r>
              <a:rPr kumimoji="1" lang="ja-JP" altLang="en-US"/>
              <a:t>アンサンブル学習</a:t>
            </a:r>
            <a:endParaRPr kumimoji="1" lang="en-US" altLang="ja-JP" dirty="0"/>
          </a:p>
          <a:p>
            <a:pPr lvl="2"/>
            <a:r>
              <a:rPr lang="ja-JP" altLang="en-US"/>
              <a:t>バギング</a:t>
            </a:r>
            <a:r>
              <a:rPr lang="en-US" altLang="ja-JP" dirty="0"/>
              <a:t>(</a:t>
            </a:r>
            <a:r>
              <a:rPr lang="ja-JP" altLang="en-US"/>
              <a:t>ブートストラップ・アグリゲーション</a:t>
            </a:r>
            <a:r>
              <a:rPr lang="en-US" altLang="ja-JP" dirty="0"/>
              <a:t>)</a:t>
            </a:r>
          </a:p>
          <a:p>
            <a:pPr lvl="2"/>
            <a:r>
              <a:rPr kumimoji="1" lang="ja-JP" altLang="en-US"/>
              <a:t>ブースティング</a:t>
            </a:r>
            <a:endParaRPr kumimoji="1" lang="en-US" altLang="ja-JP" dirty="0"/>
          </a:p>
          <a:p>
            <a:pPr lvl="2"/>
            <a:r>
              <a:rPr lang="ja-JP" altLang="en-US"/>
              <a:t>スタッキング</a:t>
            </a:r>
            <a:endParaRPr lang="en-US" altLang="ja-JP" dirty="0"/>
          </a:p>
          <a:p>
            <a:pPr lvl="1"/>
            <a:r>
              <a:rPr kumimoji="1" lang="en-US" altLang="ja-JP" dirty="0" err="1"/>
              <a:t>kNN</a:t>
            </a:r>
            <a:r>
              <a:rPr kumimoji="1" lang="en-US" altLang="ja-JP" dirty="0"/>
              <a:t>(k</a:t>
            </a:r>
            <a:r>
              <a:rPr kumimoji="1" lang="ja-JP" altLang="en-US"/>
              <a:t>近傍法</a:t>
            </a:r>
            <a:r>
              <a:rPr kumimoji="1" lang="en-US" altLang="ja-JP" dirty="0"/>
              <a:t>)</a:t>
            </a:r>
          </a:p>
          <a:p>
            <a:pPr lvl="1"/>
            <a:r>
              <a:rPr kumimoji="1" lang="ja-JP" altLang="en-US"/>
              <a:t>ニューラルネットワーク</a:t>
            </a:r>
            <a:endParaRPr kumimoji="1" lang="en-US" altLang="ja-JP" dirty="0"/>
          </a:p>
          <a:p>
            <a:endParaRPr lang="en-US" altLang="ja-JP" dirty="0"/>
          </a:p>
          <a:p>
            <a:r>
              <a:rPr lang="ja-JP" altLang="en-US"/>
              <a:t>クラスタリング</a:t>
            </a:r>
            <a:r>
              <a:rPr lang="en-US" altLang="ja-JP" dirty="0"/>
              <a:t>(</a:t>
            </a:r>
            <a:r>
              <a:rPr lang="ja-JP" altLang="en-US"/>
              <a:t>教師なし学習</a:t>
            </a:r>
            <a:r>
              <a:rPr lang="en-US" altLang="ja-JP" dirty="0"/>
              <a:t>)</a:t>
            </a:r>
          </a:p>
          <a:p>
            <a:pPr lvl="1"/>
            <a:r>
              <a:rPr kumimoji="1" lang="ja-JP" altLang="en-US"/>
              <a:t>非階層型クラスタリング</a:t>
            </a:r>
            <a:endParaRPr kumimoji="1" lang="en-US" altLang="ja-JP" dirty="0"/>
          </a:p>
          <a:p>
            <a:pPr lvl="2"/>
            <a:r>
              <a:rPr kumimoji="1" lang="en-US" altLang="ja-JP" dirty="0"/>
              <a:t>k-means</a:t>
            </a:r>
          </a:p>
          <a:p>
            <a:pPr lvl="1"/>
            <a:r>
              <a:rPr lang="ja-JP" altLang="en-US"/>
              <a:t>階層型クラスタリング</a:t>
            </a:r>
            <a:endParaRPr lang="en-US" altLang="ja-JP" dirty="0"/>
          </a:p>
          <a:p>
            <a:pPr lvl="1"/>
            <a:endParaRPr kumimoji="1" lang="en-US" altLang="ja-JP" dirty="0"/>
          </a:p>
          <a:p>
            <a:r>
              <a:rPr lang="ja-JP" altLang="en-US"/>
              <a:t>次元削減</a:t>
            </a:r>
            <a:endParaRPr lang="en-US" altLang="ja-JP" dirty="0"/>
          </a:p>
          <a:p>
            <a:pPr lvl="1"/>
            <a:r>
              <a:rPr kumimoji="1" lang="en-US" altLang="ja-JP" dirty="0"/>
              <a:t>PCA(</a:t>
            </a:r>
            <a:r>
              <a:rPr kumimoji="1" lang="ja-JP" altLang="en-US"/>
              <a:t>主成分分析</a:t>
            </a:r>
            <a:r>
              <a:rPr kumimoji="1" lang="en-US" altLang="ja-JP" dirty="0"/>
              <a:t>)</a:t>
            </a:r>
            <a:endParaRPr kumimoji="1" lang="ja-JP" altLang="en-US"/>
          </a:p>
        </p:txBody>
      </p:sp>
    </p:spTree>
    <p:extLst>
      <p:ext uri="{BB962C8B-B14F-4D97-AF65-F5344CB8AC3E}">
        <p14:creationId xmlns:p14="http://schemas.microsoft.com/office/powerpoint/2010/main" val="1601538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7BAF7-0BE3-4D4A-A26F-184981CBAA66}"/>
              </a:ext>
            </a:extLst>
          </p:cNvPr>
          <p:cNvSpPr>
            <a:spLocks noGrp="1"/>
          </p:cNvSpPr>
          <p:nvPr>
            <p:ph type="title"/>
          </p:nvPr>
        </p:nvSpPr>
        <p:spPr/>
        <p:txBody>
          <a:bodyPr/>
          <a:lstStyle/>
          <a:p>
            <a:r>
              <a:rPr kumimoji="1" lang="ja-JP" altLang="en-US"/>
              <a:t>対象データ</a:t>
            </a:r>
          </a:p>
        </p:txBody>
      </p:sp>
      <p:sp>
        <p:nvSpPr>
          <p:cNvPr id="3" name="コンテンツ プレースホルダー 2">
            <a:extLst>
              <a:ext uri="{FF2B5EF4-FFF2-40B4-BE49-F238E27FC236}">
                <a16:creationId xmlns:a16="http://schemas.microsoft.com/office/drawing/2014/main" id="{D5408350-10A1-C24D-8996-FE73F5B2672A}"/>
              </a:ext>
            </a:extLst>
          </p:cNvPr>
          <p:cNvSpPr>
            <a:spLocks noGrp="1"/>
          </p:cNvSpPr>
          <p:nvPr>
            <p:ph idx="1"/>
          </p:nvPr>
        </p:nvSpPr>
        <p:spPr/>
        <p:txBody>
          <a:bodyPr>
            <a:normAutofit lnSpcReduction="10000"/>
          </a:bodyPr>
          <a:lstStyle/>
          <a:p>
            <a:r>
              <a:rPr lang="en-US" altLang="ja-JP" i="1" dirty="0"/>
              <a:t>Iris</a:t>
            </a:r>
            <a:r>
              <a:rPr lang="en-US" altLang="ja-JP" dirty="0"/>
              <a:t> flower data set</a:t>
            </a:r>
          </a:p>
          <a:p>
            <a:pPr lvl="1"/>
            <a:r>
              <a:rPr lang="en-US" altLang="ja-JP" dirty="0"/>
              <a:t>https://</a:t>
            </a:r>
            <a:r>
              <a:rPr lang="en-US" altLang="ja-JP" dirty="0" err="1"/>
              <a:t>en.wikipedia.org</a:t>
            </a:r>
            <a:r>
              <a:rPr lang="en-US" altLang="ja-JP" dirty="0"/>
              <a:t>/wiki/</a:t>
            </a:r>
            <a:r>
              <a:rPr lang="en-US" altLang="ja-JP" dirty="0" err="1"/>
              <a:t>Iris_flower_data_set</a:t>
            </a:r>
            <a:endParaRPr lang="en-US" altLang="ja-JP" dirty="0"/>
          </a:p>
          <a:p>
            <a:r>
              <a:rPr lang="en-US" altLang="ja-JP" dirty="0" err="1"/>
              <a:t>sepal.length</a:t>
            </a:r>
            <a:r>
              <a:rPr lang="ja-JP" altLang="en-US"/>
              <a:t>：がくの長さ</a:t>
            </a:r>
          </a:p>
          <a:p>
            <a:r>
              <a:rPr lang="en-US" altLang="ja-JP" dirty="0" err="1"/>
              <a:t>sepal.width</a:t>
            </a:r>
            <a:r>
              <a:rPr lang="ja-JP" altLang="en-US"/>
              <a:t>：がくの幅</a:t>
            </a:r>
          </a:p>
          <a:p>
            <a:r>
              <a:rPr lang="en-US" altLang="ja-JP" dirty="0" err="1"/>
              <a:t>petal.length</a:t>
            </a:r>
            <a:r>
              <a:rPr lang="ja-JP" altLang="en-US"/>
              <a:t>：花弁の長さ</a:t>
            </a:r>
          </a:p>
          <a:p>
            <a:r>
              <a:rPr lang="en-US" altLang="ja-JP" dirty="0" err="1"/>
              <a:t>petal.width</a:t>
            </a:r>
            <a:r>
              <a:rPr lang="ja-JP" altLang="en-US"/>
              <a:t>：花弁の幅</a:t>
            </a:r>
          </a:p>
          <a:p>
            <a:r>
              <a:rPr lang="en-US" altLang="ja-JP" dirty="0"/>
              <a:t>variety:</a:t>
            </a:r>
            <a:r>
              <a:rPr lang="ja-JP" altLang="en-US"/>
              <a:t>アヤメの種類</a:t>
            </a:r>
          </a:p>
          <a:p>
            <a:pPr lvl="1"/>
            <a:r>
              <a:rPr lang="en-US" altLang="ja-JP"/>
              <a:t>Setosa</a:t>
            </a:r>
            <a:endParaRPr lang="en-US" altLang="ja-JP" dirty="0"/>
          </a:p>
          <a:p>
            <a:pPr lvl="1"/>
            <a:r>
              <a:rPr lang="en-US" altLang="ja-JP" dirty="0"/>
              <a:t>Versicolor</a:t>
            </a:r>
          </a:p>
          <a:p>
            <a:pPr lvl="1"/>
            <a:r>
              <a:rPr lang="en-US" altLang="ja-JP" dirty="0"/>
              <a:t>Virginica</a:t>
            </a:r>
          </a:p>
          <a:p>
            <a:endParaRPr kumimoji="1" lang="ja-JP" altLang="en-US"/>
          </a:p>
        </p:txBody>
      </p:sp>
      <p:pic>
        <p:nvPicPr>
          <p:cNvPr id="8194" name="Picture 2">
            <a:extLst>
              <a:ext uri="{FF2B5EF4-FFF2-40B4-BE49-F238E27FC236}">
                <a16:creationId xmlns:a16="http://schemas.microsoft.com/office/drawing/2014/main" id="{2F203ACD-244B-1746-9AA6-5F3AC3C90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5198" y="3312601"/>
            <a:ext cx="1861226" cy="247881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DB991D2E-7B59-B444-B521-3ADF2E343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579" y="3731818"/>
            <a:ext cx="2102633" cy="15769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878E155-C6E9-AE4B-8FF8-75411A457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3367" y="3708680"/>
            <a:ext cx="1966619" cy="160011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BC6F66E-0C05-FE4B-9DCB-1645E8703434}"/>
              </a:ext>
            </a:extLst>
          </p:cNvPr>
          <p:cNvSpPr txBox="1"/>
          <p:nvPr/>
        </p:nvSpPr>
        <p:spPr>
          <a:xfrm>
            <a:off x="5739978" y="5942568"/>
            <a:ext cx="931665" cy="369332"/>
          </a:xfrm>
          <a:prstGeom prst="rect">
            <a:avLst/>
          </a:prstGeom>
          <a:noFill/>
        </p:spPr>
        <p:txBody>
          <a:bodyPr wrap="none" rtlCol="0">
            <a:spAutoFit/>
          </a:bodyPr>
          <a:lstStyle/>
          <a:p>
            <a:r>
              <a:rPr lang="en-US" altLang="ja-JP" dirty="0" err="1"/>
              <a:t>Setona</a:t>
            </a:r>
            <a:endParaRPr lang="en-US" altLang="ja-JP" dirty="0"/>
          </a:p>
        </p:txBody>
      </p:sp>
      <p:sp>
        <p:nvSpPr>
          <p:cNvPr id="7" name="テキスト ボックス 6">
            <a:extLst>
              <a:ext uri="{FF2B5EF4-FFF2-40B4-BE49-F238E27FC236}">
                <a16:creationId xmlns:a16="http://schemas.microsoft.com/office/drawing/2014/main" id="{C5A7BE50-0697-B944-95F5-99BD032F3416}"/>
              </a:ext>
            </a:extLst>
          </p:cNvPr>
          <p:cNvSpPr txBox="1"/>
          <p:nvPr/>
        </p:nvSpPr>
        <p:spPr>
          <a:xfrm>
            <a:off x="7766968" y="5443730"/>
            <a:ext cx="1245854" cy="369332"/>
          </a:xfrm>
          <a:prstGeom prst="rect">
            <a:avLst/>
          </a:prstGeom>
          <a:noFill/>
        </p:spPr>
        <p:txBody>
          <a:bodyPr wrap="none" rtlCol="0">
            <a:spAutoFit/>
          </a:bodyPr>
          <a:lstStyle/>
          <a:p>
            <a:r>
              <a:rPr lang="en-US" altLang="ja-JP" dirty="0"/>
              <a:t>Versicolor</a:t>
            </a:r>
          </a:p>
        </p:txBody>
      </p:sp>
      <p:sp>
        <p:nvSpPr>
          <p:cNvPr id="8" name="テキスト ボックス 7">
            <a:extLst>
              <a:ext uri="{FF2B5EF4-FFF2-40B4-BE49-F238E27FC236}">
                <a16:creationId xmlns:a16="http://schemas.microsoft.com/office/drawing/2014/main" id="{1D6888FA-CDA2-C148-9C57-6B23D22355AF}"/>
              </a:ext>
            </a:extLst>
          </p:cNvPr>
          <p:cNvSpPr txBox="1"/>
          <p:nvPr/>
        </p:nvSpPr>
        <p:spPr>
          <a:xfrm>
            <a:off x="10007078" y="5514999"/>
            <a:ext cx="1107996" cy="369332"/>
          </a:xfrm>
          <a:prstGeom prst="rect">
            <a:avLst/>
          </a:prstGeom>
          <a:noFill/>
        </p:spPr>
        <p:txBody>
          <a:bodyPr wrap="none" rtlCol="0">
            <a:spAutoFit/>
          </a:bodyPr>
          <a:lstStyle/>
          <a:p>
            <a:r>
              <a:rPr lang="en-US" altLang="ja-JP" dirty="0"/>
              <a:t>Virginica</a:t>
            </a:r>
          </a:p>
        </p:txBody>
      </p:sp>
    </p:spTree>
    <p:extLst>
      <p:ext uri="{BB962C8B-B14F-4D97-AF65-F5344CB8AC3E}">
        <p14:creationId xmlns:p14="http://schemas.microsoft.com/office/powerpoint/2010/main" val="217098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445A0-CAD0-3C40-8C08-5EDE99211B7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58A3BE3-F44F-ED41-9C29-4D5B45D2386C}"/>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3CB35506-4F30-BA47-9272-100CEF65F6FF}"/>
              </a:ext>
            </a:extLst>
          </p:cNvPr>
          <p:cNvPicPr>
            <a:picLocks noChangeAspect="1"/>
          </p:cNvPicPr>
          <p:nvPr/>
        </p:nvPicPr>
        <p:blipFill>
          <a:blip r:embed="rId2"/>
          <a:stretch>
            <a:fillRect/>
          </a:stretch>
        </p:blipFill>
        <p:spPr>
          <a:xfrm>
            <a:off x="2865874" y="1632744"/>
            <a:ext cx="6286500" cy="4737100"/>
          </a:xfrm>
          <a:prstGeom prst="rect">
            <a:avLst/>
          </a:prstGeom>
        </p:spPr>
      </p:pic>
      <p:cxnSp>
        <p:nvCxnSpPr>
          <p:cNvPr id="11" name="直線矢印コネクタ 10">
            <a:extLst>
              <a:ext uri="{FF2B5EF4-FFF2-40B4-BE49-F238E27FC236}">
                <a16:creationId xmlns:a16="http://schemas.microsoft.com/office/drawing/2014/main" id="{C3F42311-87F4-7E4A-BFA0-CBE4296BE7D3}"/>
              </a:ext>
            </a:extLst>
          </p:cNvPr>
          <p:cNvCxnSpPr/>
          <p:nvPr/>
        </p:nvCxnSpPr>
        <p:spPr>
          <a:xfrm flipH="1">
            <a:off x="8665029" y="1045029"/>
            <a:ext cx="487345" cy="587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2FF0007-6672-7542-AAA2-89B9E83B8D69}"/>
              </a:ext>
            </a:extLst>
          </p:cNvPr>
          <p:cNvSpPr txBox="1"/>
          <p:nvPr/>
        </p:nvSpPr>
        <p:spPr>
          <a:xfrm>
            <a:off x="8865618" y="398698"/>
            <a:ext cx="2488182" cy="646331"/>
          </a:xfrm>
          <a:prstGeom prst="rect">
            <a:avLst/>
          </a:prstGeom>
          <a:noFill/>
        </p:spPr>
        <p:txBody>
          <a:bodyPr wrap="none" rtlCol="0">
            <a:spAutoFit/>
          </a:bodyPr>
          <a:lstStyle/>
          <a:p>
            <a:r>
              <a:rPr kumimoji="1" lang="ja-JP" altLang="en-US"/>
              <a:t>数値ではない</a:t>
            </a:r>
            <a:br>
              <a:rPr kumimoji="1" lang="en-US" altLang="ja-JP" dirty="0"/>
            </a:br>
            <a:r>
              <a:rPr kumimoji="1" lang="en-US" altLang="ja-JP" dirty="0">
                <a:sym typeface="Wingdings" pitchFamily="2" charset="2"/>
              </a:rPr>
              <a:t></a:t>
            </a:r>
            <a:r>
              <a:rPr kumimoji="1" lang="ja-JP" altLang="en-US">
                <a:sym typeface="Wingdings" pitchFamily="2" charset="2"/>
              </a:rPr>
              <a:t>ベクトルにできない</a:t>
            </a:r>
            <a:endParaRPr kumimoji="1" lang="ja-JP" altLang="en-US"/>
          </a:p>
        </p:txBody>
      </p:sp>
    </p:spTree>
    <p:extLst>
      <p:ext uri="{BB962C8B-B14F-4D97-AF65-F5344CB8AC3E}">
        <p14:creationId xmlns:p14="http://schemas.microsoft.com/office/powerpoint/2010/main" val="2734049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a:extLst>
              <a:ext uri="{FF2B5EF4-FFF2-40B4-BE49-F238E27FC236}">
                <a16:creationId xmlns:a16="http://schemas.microsoft.com/office/drawing/2014/main" id="{CA30CF7B-51A4-454A-83C0-D732D9200696}"/>
              </a:ext>
            </a:extLst>
          </p:cNvPr>
          <p:cNvSpPr/>
          <p:nvPr/>
        </p:nvSpPr>
        <p:spPr>
          <a:xfrm>
            <a:off x="554804" y="2650732"/>
            <a:ext cx="9195371" cy="965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9B01FB6-35DE-5D4F-B3EE-3FC2EED76307}"/>
              </a:ext>
            </a:extLst>
          </p:cNvPr>
          <p:cNvSpPr>
            <a:spLocks noGrp="1"/>
          </p:cNvSpPr>
          <p:nvPr>
            <p:ph type="title"/>
          </p:nvPr>
        </p:nvSpPr>
        <p:spPr/>
        <p:txBody>
          <a:bodyPr/>
          <a:lstStyle/>
          <a:p>
            <a:r>
              <a:rPr kumimoji="1" lang="ja-JP" altLang="en-US"/>
              <a:t>ラベルエンコーディング</a:t>
            </a:r>
          </a:p>
        </p:txBody>
      </p:sp>
      <p:sp>
        <p:nvSpPr>
          <p:cNvPr id="3" name="コンテンツ プレースホルダー 2">
            <a:extLst>
              <a:ext uri="{FF2B5EF4-FFF2-40B4-BE49-F238E27FC236}">
                <a16:creationId xmlns:a16="http://schemas.microsoft.com/office/drawing/2014/main" id="{019447B6-6FC9-7242-97C2-283DB2D99A74}"/>
              </a:ext>
            </a:extLst>
          </p:cNvPr>
          <p:cNvSpPr>
            <a:spLocks noGrp="1"/>
          </p:cNvSpPr>
          <p:nvPr>
            <p:ph idx="1"/>
          </p:nvPr>
        </p:nvSpPr>
        <p:spPr/>
        <p:txBody>
          <a:bodyPr/>
          <a:lstStyle/>
          <a:p>
            <a:r>
              <a:rPr lang="ja-JP" altLang="en-US"/>
              <a:t>ワンホットエンコーディング</a:t>
            </a:r>
          </a:p>
          <a:p>
            <a:pPr lvl="1"/>
            <a:r>
              <a:rPr lang="en-US" altLang="ja-JP" dirty="0" err="1"/>
              <a:t>Setosa</a:t>
            </a:r>
            <a:r>
              <a:rPr lang="ja-JP" altLang="en-US"/>
              <a:t>を</a:t>
            </a:r>
            <a:r>
              <a:rPr lang="en-US" altLang="ja-JP" dirty="0"/>
              <a:t>001</a:t>
            </a:r>
            <a:r>
              <a:rPr lang="ja-JP" altLang="en-US"/>
              <a:t>、</a:t>
            </a:r>
            <a:r>
              <a:rPr lang="en-US" altLang="ja-JP" dirty="0"/>
              <a:t>Versicolor</a:t>
            </a:r>
            <a:r>
              <a:rPr lang="ja-JP" altLang="en-US"/>
              <a:t>を</a:t>
            </a:r>
            <a:r>
              <a:rPr lang="en-US" altLang="ja-JP" dirty="0"/>
              <a:t>010</a:t>
            </a:r>
            <a:r>
              <a:rPr lang="ja-JP" altLang="en-US"/>
              <a:t>、</a:t>
            </a:r>
            <a:r>
              <a:rPr lang="en-US" altLang="ja-JP" dirty="0"/>
              <a:t>Virginica</a:t>
            </a:r>
            <a:r>
              <a:rPr lang="ja-JP" altLang="en-US"/>
              <a:t>を</a:t>
            </a:r>
            <a:r>
              <a:rPr lang="en-US" altLang="ja-JP" dirty="0"/>
              <a:t>100</a:t>
            </a:r>
          </a:p>
          <a:p>
            <a:r>
              <a:rPr lang="ja-JP" altLang="en-US"/>
              <a:t>ラベルエンコーディング</a:t>
            </a:r>
          </a:p>
          <a:p>
            <a:pPr lvl="1"/>
            <a:r>
              <a:rPr lang="en-US" altLang="ja-JP" dirty="0" err="1"/>
              <a:t>Setosa</a:t>
            </a:r>
            <a:r>
              <a:rPr lang="ja-JP" altLang="en-US"/>
              <a:t>を</a:t>
            </a:r>
            <a:r>
              <a:rPr lang="en-US" altLang="ja-JP" dirty="0"/>
              <a:t>0</a:t>
            </a:r>
            <a:r>
              <a:rPr lang="ja-JP" altLang="en-US"/>
              <a:t>、</a:t>
            </a:r>
            <a:r>
              <a:rPr lang="en-US" altLang="ja-JP" dirty="0"/>
              <a:t>Versicolor</a:t>
            </a:r>
            <a:r>
              <a:rPr lang="ja-JP" altLang="en-US"/>
              <a:t>を</a:t>
            </a:r>
            <a:r>
              <a:rPr lang="en-US" altLang="ja-JP" dirty="0"/>
              <a:t>1</a:t>
            </a:r>
            <a:r>
              <a:rPr lang="ja-JP" altLang="en-US"/>
              <a:t>、</a:t>
            </a:r>
            <a:r>
              <a:rPr lang="en-US" altLang="ja-JP" dirty="0"/>
              <a:t>Virginica</a:t>
            </a:r>
            <a:r>
              <a:rPr lang="ja-JP" altLang="en-US"/>
              <a:t>を</a:t>
            </a:r>
            <a:r>
              <a:rPr lang="en-US" altLang="ja-JP" dirty="0"/>
              <a:t>2</a:t>
            </a:r>
          </a:p>
          <a:p>
            <a:r>
              <a:rPr lang="ja-JP" altLang="en-US"/>
              <a:t>カウントエンコーディング</a:t>
            </a:r>
          </a:p>
          <a:p>
            <a:pPr lvl="1"/>
            <a:r>
              <a:rPr lang="ja-JP" altLang="en-US"/>
              <a:t>それぞれの数が異なる場合、合計数をそのまま値とする</a:t>
            </a:r>
          </a:p>
          <a:p>
            <a:r>
              <a:rPr lang="ja-JP" altLang="en-US"/>
              <a:t>ターゲットエンコーディング</a:t>
            </a:r>
          </a:p>
          <a:p>
            <a:pPr lvl="1"/>
            <a:r>
              <a:rPr lang="ja-JP" altLang="en-US"/>
              <a:t>目的変数の情報を説明変数に使用して値とする</a:t>
            </a:r>
          </a:p>
        </p:txBody>
      </p:sp>
    </p:spTree>
    <p:extLst>
      <p:ext uri="{BB962C8B-B14F-4D97-AF65-F5344CB8AC3E}">
        <p14:creationId xmlns:p14="http://schemas.microsoft.com/office/powerpoint/2010/main" val="1765749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D5B71277-EA53-B343-98FE-49A6ADEE7B4D}"/>
              </a:ext>
            </a:extLst>
          </p:cNvPr>
          <p:cNvPicPr>
            <a:picLocks noChangeAspect="1"/>
          </p:cNvPicPr>
          <p:nvPr/>
        </p:nvPicPr>
        <p:blipFill>
          <a:blip r:embed="rId2"/>
          <a:stretch>
            <a:fillRect/>
          </a:stretch>
        </p:blipFill>
        <p:spPr>
          <a:xfrm>
            <a:off x="2336800" y="838200"/>
            <a:ext cx="7518400" cy="5181600"/>
          </a:xfrm>
          <a:prstGeom prst="rect">
            <a:avLst/>
          </a:prstGeom>
        </p:spPr>
      </p:pic>
      <p:sp>
        <p:nvSpPr>
          <p:cNvPr id="5" name="正方形/長方形 4">
            <a:extLst>
              <a:ext uri="{FF2B5EF4-FFF2-40B4-BE49-F238E27FC236}">
                <a16:creationId xmlns:a16="http://schemas.microsoft.com/office/drawing/2014/main" id="{DA6B1922-CD59-EA4F-B641-06B69F5DFEFE}"/>
              </a:ext>
            </a:extLst>
          </p:cNvPr>
          <p:cNvSpPr/>
          <p:nvPr/>
        </p:nvSpPr>
        <p:spPr>
          <a:xfrm>
            <a:off x="3113761" y="846040"/>
            <a:ext cx="5159381" cy="522554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EE8A3B6-A588-544D-B677-18C6EF1BB57A}"/>
              </a:ext>
            </a:extLst>
          </p:cNvPr>
          <p:cNvSpPr/>
          <p:nvPr/>
        </p:nvSpPr>
        <p:spPr>
          <a:xfrm>
            <a:off x="9068279" y="846040"/>
            <a:ext cx="786921" cy="5181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9F6C4A0-C0BD-C34B-BA28-740651FFFF0A}"/>
              </a:ext>
            </a:extLst>
          </p:cNvPr>
          <p:cNvSpPr txBox="1"/>
          <p:nvPr/>
        </p:nvSpPr>
        <p:spPr>
          <a:xfrm>
            <a:off x="9018175" y="417080"/>
            <a:ext cx="1107996" cy="369332"/>
          </a:xfrm>
          <a:prstGeom prst="rect">
            <a:avLst/>
          </a:prstGeom>
          <a:noFill/>
        </p:spPr>
        <p:txBody>
          <a:bodyPr wrap="none" rtlCol="0">
            <a:spAutoFit/>
          </a:bodyPr>
          <a:lstStyle/>
          <a:p>
            <a:r>
              <a:rPr kumimoji="1" lang="ja-JP" altLang="en-US"/>
              <a:t>目的変数</a:t>
            </a:r>
          </a:p>
        </p:txBody>
      </p:sp>
      <p:sp>
        <p:nvSpPr>
          <p:cNvPr id="9" name="テキスト ボックス 8">
            <a:extLst>
              <a:ext uri="{FF2B5EF4-FFF2-40B4-BE49-F238E27FC236}">
                <a16:creationId xmlns:a16="http://schemas.microsoft.com/office/drawing/2014/main" id="{82828982-0E1E-D04F-B50C-078F9F60A814}"/>
              </a:ext>
            </a:extLst>
          </p:cNvPr>
          <p:cNvSpPr txBox="1"/>
          <p:nvPr/>
        </p:nvSpPr>
        <p:spPr>
          <a:xfrm>
            <a:off x="4889605" y="409240"/>
            <a:ext cx="1107996" cy="369332"/>
          </a:xfrm>
          <a:prstGeom prst="rect">
            <a:avLst/>
          </a:prstGeom>
          <a:noFill/>
        </p:spPr>
        <p:txBody>
          <a:bodyPr wrap="none" rtlCol="0">
            <a:spAutoFit/>
          </a:bodyPr>
          <a:lstStyle/>
          <a:p>
            <a:r>
              <a:rPr lang="ja-JP" altLang="en-US"/>
              <a:t>説明</a:t>
            </a:r>
            <a:r>
              <a:rPr kumimoji="1" lang="ja-JP" altLang="en-US"/>
              <a:t>変数</a:t>
            </a:r>
          </a:p>
        </p:txBody>
      </p:sp>
    </p:spTree>
    <p:extLst>
      <p:ext uri="{BB962C8B-B14F-4D97-AF65-F5344CB8AC3E}">
        <p14:creationId xmlns:p14="http://schemas.microsoft.com/office/powerpoint/2010/main" val="298788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5A7F9D-7DB3-6D42-BF3A-D0E1F60A3344}"/>
              </a:ext>
            </a:extLst>
          </p:cNvPr>
          <p:cNvSpPr>
            <a:spLocks noGrp="1"/>
          </p:cNvSpPr>
          <p:nvPr>
            <p:ph type="title"/>
          </p:nvPr>
        </p:nvSpPr>
        <p:spPr/>
        <p:txBody>
          <a:bodyPr>
            <a:normAutofit fontScale="90000"/>
          </a:bodyPr>
          <a:lstStyle/>
          <a:p>
            <a:r>
              <a:rPr kumimoji="1" lang="ja-JP" altLang="en-US"/>
              <a:t>データのサイズ、欠損値の有無を調べる</a:t>
            </a:r>
          </a:p>
        </p:txBody>
      </p:sp>
      <p:sp>
        <p:nvSpPr>
          <p:cNvPr id="3" name="テキスト プレースホルダー 2">
            <a:extLst>
              <a:ext uri="{FF2B5EF4-FFF2-40B4-BE49-F238E27FC236}">
                <a16:creationId xmlns:a16="http://schemas.microsoft.com/office/drawing/2014/main" id="{493ECDF6-822E-7E49-AEDB-0F87970A7A8E}"/>
              </a:ext>
            </a:extLst>
          </p:cNvPr>
          <p:cNvSpPr>
            <a:spLocks noGrp="1"/>
          </p:cNvSpPr>
          <p:nvPr>
            <p:ph type="body" sz="quarter" idx="10"/>
          </p:nvPr>
        </p:nvSpPr>
        <p:spPr/>
        <p:txBody>
          <a:bodyPr/>
          <a:lstStyle/>
          <a:p>
            <a:endParaRPr kumimoji="1" lang="ja-JP" altLang="en-US"/>
          </a:p>
        </p:txBody>
      </p:sp>
      <p:pic>
        <p:nvPicPr>
          <p:cNvPr id="4" name="図 3">
            <a:extLst>
              <a:ext uri="{FF2B5EF4-FFF2-40B4-BE49-F238E27FC236}">
                <a16:creationId xmlns:a16="http://schemas.microsoft.com/office/drawing/2014/main" id="{A0B42C30-4058-3943-93EA-D453796150FF}"/>
              </a:ext>
            </a:extLst>
          </p:cNvPr>
          <p:cNvPicPr>
            <a:picLocks noChangeAspect="1"/>
          </p:cNvPicPr>
          <p:nvPr/>
        </p:nvPicPr>
        <p:blipFill>
          <a:blip r:embed="rId2"/>
          <a:stretch>
            <a:fillRect/>
          </a:stretch>
        </p:blipFill>
        <p:spPr>
          <a:xfrm>
            <a:off x="305799" y="515809"/>
            <a:ext cx="11110586" cy="5826381"/>
          </a:xfrm>
          <a:prstGeom prst="rect">
            <a:avLst/>
          </a:prstGeom>
        </p:spPr>
      </p:pic>
    </p:spTree>
    <p:extLst>
      <p:ext uri="{BB962C8B-B14F-4D97-AF65-F5344CB8AC3E}">
        <p14:creationId xmlns:p14="http://schemas.microsoft.com/office/powerpoint/2010/main" val="2799048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284C9E-7CAF-B44D-ABC1-EEA83BB24FF1}"/>
              </a:ext>
            </a:extLst>
          </p:cNvPr>
          <p:cNvSpPr>
            <a:spLocks noGrp="1"/>
          </p:cNvSpPr>
          <p:nvPr>
            <p:ph type="title"/>
          </p:nvPr>
        </p:nvSpPr>
        <p:spPr>
          <a:xfrm>
            <a:off x="769744" y="51677"/>
            <a:ext cx="10515600" cy="1325563"/>
          </a:xfrm>
        </p:spPr>
        <p:txBody>
          <a:bodyPr/>
          <a:lstStyle/>
          <a:p>
            <a:r>
              <a:rPr lang="en-US" altLang="ja-JP" dirty="0"/>
              <a:t>AI Algorithms in the Third AI Boom</a:t>
            </a:r>
            <a:endParaRPr kumimoji="1" lang="ja-JP" altLang="en-US"/>
          </a:p>
        </p:txBody>
      </p:sp>
      <p:pic>
        <p:nvPicPr>
          <p:cNvPr id="7" name="グラフィックス 6" descr="フィルム ストリップ 単色塗りつぶし">
            <a:extLst>
              <a:ext uri="{FF2B5EF4-FFF2-40B4-BE49-F238E27FC236}">
                <a16:creationId xmlns:a16="http://schemas.microsoft.com/office/drawing/2014/main" id="{7F3AB388-2408-E447-8CB1-EC74913CD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4293" y="1827013"/>
            <a:ext cx="1350723" cy="1350723"/>
          </a:xfrm>
          <a:prstGeom prst="rect">
            <a:avLst/>
          </a:prstGeom>
        </p:spPr>
      </p:pic>
      <p:sp>
        <p:nvSpPr>
          <p:cNvPr id="8" name="テキスト ボックス 7">
            <a:extLst>
              <a:ext uri="{FF2B5EF4-FFF2-40B4-BE49-F238E27FC236}">
                <a16:creationId xmlns:a16="http://schemas.microsoft.com/office/drawing/2014/main" id="{1A9BD1A0-F5DE-864F-9F21-528369632492}"/>
              </a:ext>
            </a:extLst>
          </p:cNvPr>
          <p:cNvSpPr txBox="1"/>
          <p:nvPr/>
        </p:nvSpPr>
        <p:spPr>
          <a:xfrm>
            <a:off x="1158576" y="3177736"/>
            <a:ext cx="1877437" cy="369332"/>
          </a:xfrm>
          <a:prstGeom prst="rect">
            <a:avLst/>
          </a:prstGeom>
          <a:noFill/>
        </p:spPr>
        <p:txBody>
          <a:bodyPr wrap="none" rtlCol="0">
            <a:spAutoFit/>
          </a:bodyPr>
          <a:lstStyle/>
          <a:p>
            <a:r>
              <a:rPr kumimoji="1" lang="en-US" altLang="ja-JP" dirty="0"/>
              <a:t>Media Contents</a:t>
            </a:r>
            <a:endParaRPr kumimoji="1" lang="ja-JP" altLang="en-US"/>
          </a:p>
        </p:txBody>
      </p:sp>
      <p:sp>
        <p:nvSpPr>
          <p:cNvPr id="9" name="テキスト ボックス 8">
            <a:extLst>
              <a:ext uri="{FF2B5EF4-FFF2-40B4-BE49-F238E27FC236}">
                <a16:creationId xmlns:a16="http://schemas.microsoft.com/office/drawing/2014/main" id="{02051234-7AB8-904F-98FA-3215D6619DE8}"/>
              </a:ext>
            </a:extLst>
          </p:cNvPr>
          <p:cNvSpPr txBox="1"/>
          <p:nvPr/>
        </p:nvSpPr>
        <p:spPr>
          <a:xfrm>
            <a:off x="977032" y="3547068"/>
            <a:ext cx="3169085" cy="523220"/>
          </a:xfrm>
          <a:prstGeom prst="rect">
            <a:avLst/>
          </a:prstGeom>
          <a:noFill/>
        </p:spPr>
        <p:txBody>
          <a:bodyPr wrap="square" rtlCol="0">
            <a:spAutoFit/>
          </a:bodyPr>
          <a:lstStyle/>
          <a:p>
            <a:r>
              <a:rPr lang="en-US" altLang="ja-JP" sz="1400" dirty="0"/>
              <a:t>Image data, audio data, text data, video data, etc.</a:t>
            </a:r>
            <a:endParaRPr kumimoji="1" lang="ja-JP" altLang="en-US" sz="1400"/>
          </a:p>
        </p:txBody>
      </p:sp>
      <p:sp>
        <p:nvSpPr>
          <p:cNvPr id="12" name="テキスト ボックス 11">
            <a:extLst>
              <a:ext uri="{FF2B5EF4-FFF2-40B4-BE49-F238E27FC236}">
                <a16:creationId xmlns:a16="http://schemas.microsoft.com/office/drawing/2014/main" id="{D63164AD-EC6E-0744-A4C5-BAF9039D80F7}"/>
              </a:ext>
            </a:extLst>
          </p:cNvPr>
          <p:cNvSpPr txBox="1"/>
          <p:nvPr/>
        </p:nvSpPr>
        <p:spPr>
          <a:xfrm>
            <a:off x="2965016" y="1730063"/>
            <a:ext cx="1488333" cy="646331"/>
          </a:xfrm>
          <a:prstGeom prst="rect">
            <a:avLst/>
          </a:prstGeom>
          <a:noFill/>
        </p:spPr>
        <p:txBody>
          <a:bodyPr wrap="square" rtlCol="0">
            <a:spAutoFit/>
          </a:bodyPr>
          <a:lstStyle/>
          <a:p>
            <a:r>
              <a:rPr kumimoji="1" lang="en-US" altLang="ja-JP" b="1" u="sng" dirty="0"/>
              <a:t>Feature Extractio</a:t>
            </a:r>
            <a:r>
              <a:rPr lang="en-US" altLang="ja-JP" b="1" u="sng" dirty="0"/>
              <a:t>n</a:t>
            </a:r>
            <a:endParaRPr kumimoji="1" lang="ja-JP" altLang="en-US" b="1" u="sng"/>
          </a:p>
        </p:txBody>
      </p:sp>
      <p:grpSp>
        <p:nvGrpSpPr>
          <p:cNvPr id="13" name="グループ化 12">
            <a:extLst>
              <a:ext uri="{FF2B5EF4-FFF2-40B4-BE49-F238E27FC236}">
                <a16:creationId xmlns:a16="http://schemas.microsoft.com/office/drawing/2014/main" id="{A8804636-91C9-EF40-A2EC-FAFFCE75C47A}"/>
              </a:ext>
            </a:extLst>
          </p:cNvPr>
          <p:cNvGrpSpPr/>
          <p:nvPr/>
        </p:nvGrpSpPr>
        <p:grpSpPr>
          <a:xfrm>
            <a:off x="4482578" y="1577954"/>
            <a:ext cx="697335" cy="2330420"/>
            <a:chOff x="3894107" y="2708132"/>
            <a:chExt cx="400050" cy="1314450"/>
          </a:xfrm>
        </p:grpSpPr>
        <p:sp>
          <p:nvSpPr>
            <p:cNvPr id="14" name="Rectangle 18">
              <a:extLst>
                <a:ext uri="{FF2B5EF4-FFF2-40B4-BE49-F238E27FC236}">
                  <a16:creationId xmlns:a16="http://schemas.microsoft.com/office/drawing/2014/main" id="{3824850C-0DE9-2148-89A4-8ABADF66950F}"/>
                </a:ext>
              </a:extLst>
            </p:cNvPr>
            <p:cNvSpPr>
              <a:spLocks noChangeArrowheads="1"/>
            </p:cNvSpPr>
            <p:nvPr/>
          </p:nvSpPr>
          <p:spPr bwMode="auto">
            <a:xfrm>
              <a:off x="3894107" y="2708132"/>
              <a:ext cx="400050" cy="13144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15" name="Oval 19">
              <a:extLst>
                <a:ext uri="{FF2B5EF4-FFF2-40B4-BE49-F238E27FC236}">
                  <a16:creationId xmlns:a16="http://schemas.microsoft.com/office/drawing/2014/main" id="{A5147F32-332E-4542-856F-B60671B35F2A}"/>
                </a:ext>
              </a:extLst>
            </p:cNvPr>
            <p:cNvSpPr>
              <a:spLocks noChangeArrowheads="1"/>
            </p:cNvSpPr>
            <p:nvPr/>
          </p:nvSpPr>
          <p:spPr bwMode="auto">
            <a:xfrm>
              <a:off x="4008407" y="2765282"/>
              <a:ext cx="171450" cy="17145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16" name="Oval 20">
              <a:extLst>
                <a:ext uri="{FF2B5EF4-FFF2-40B4-BE49-F238E27FC236}">
                  <a16:creationId xmlns:a16="http://schemas.microsoft.com/office/drawing/2014/main" id="{75E12BCD-8EF3-8747-87FD-C65DC164AB91}"/>
                </a:ext>
              </a:extLst>
            </p:cNvPr>
            <p:cNvSpPr>
              <a:spLocks noChangeArrowheads="1"/>
            </p:cNvSpPr>
            <p:nvPr/>
          </p:nvSpPr>
          <p:spPr bwMode="auto">
            <a:xfrm>
              <a:off x="4008407" y="2993882"/>
              <a:ext cx="171450" cy="17145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17" name="Oval 21">
              <a:extLst>
                <a:ext uri="{FF2B5EF4-FFF2-40B4-BE49-F238E27FC236}">
                  <a16:creationId xmlns:a16="http://schemas.microsoft.com/office/drawing/2014/main" id="{14398097-E2CF-C24D-A036-30F270056729}"/>
                </a:ext>
              </a:extLst>
            </p:cNvPr>
            <p:cNvSpPr>
              <a:spLocks noChangeArrowheads="1"/>
            </p:cNvSpPr>
            <p:nvPr/>
          </p:nvSpPr>
          <p:spPr bwMode="auto">
            <a:xfrm>
              <a:off x="4008407" y="3793982"/>
              <a:ext cx="171450" cy="17145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18" name="Line 22">
              <a:extLst>
                <a:ext uri="{FF2B5EF4-FFF2-40B4-BE49-F238E27FC236}">
                  <a16:creationId xmlns:a16="http://schemas.microsoft.com/office/drawing/2014/main" id="{B49B2F54-0D91-9549-8C6E-6D757A285FD5}"/>
                </a:ext>
              </a:extLst>
            </p:cNvPr>
            <p:cNvSpPr>
              <a:spLocks noChangeShapeType="1"/>
            </p:cNvSpPr>
            <p:nvPr/>
          </p:nvSpPr>
          <p:spPr bwMode="auto">
            <a:xfrm>
              <a:off x="4092941" y="3182001"/>
              <a:ext cx="0" cy="596503"/>
            </a:xfrm>
            <a:prstGeom prst="line">
              <a:avLst/>
            </a:prstGeom>
            <a:noFill/>
            <a:ln w="539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grpSp>
      <p:sp>
        <p:nvSpPr>
          <p:cNvPr id="19" name="テキスト ボックス 18">
            <a:extLst>
              <a:ext uri="{FF2B5EF4-FFF2-40B4-BE49-F238E27FC236}">
                <a16:creationId xmlns:a16="http://schemas.microsoft.com/office/drawing/2014/main" id="{A9F70F44-18A4-EF40-AEB2-BB3A133D1209}"/>
              </a:ext>
            </a:extLst>
          </p:cNvPr>
          <p:cNvSpPr txBox="1"/>
          <p:nvPr/>
        </p:nvSpPr>
        <p:spPr>
          <a:xfrm>
            <a:off x="4332877" y="3922493"/>
            <a:ext cx="992579" cy="369332"/>
          </a:xfrm>
          <a:prstGeom prst="rect">
            <a:avLst/>
          </a:prstGeom>
          <a:noFill/>
        </p:spPr>
        <p:txBody>
          <a:bodyPr wrap="none" rtlCol="0">
            <a:spAutoFit/>
          </a:bodyPr>
          <a:lstStyle/>
          <a:p>
            <a:r>
              <a:rPr lang="en-US" altLang="ja-JP" dirty="0"/>
              <a:t>Vectors</a:t>
            </a:r>
            <a:endParaRPr kumimoji="1" lang="ja-JP" altLang="en-US"/>
          </a:p>
        </p:txBody>
      </p:sp>
      <p:sp>
        <p:nvSpPr>
          <p:cNvPr id="20" name="右矢印 19">
            <a:extLst>
              <a:ext uri="{FF2B5EF4-FFF2-40B4-BE49-F238E27FC236}">
                <a16:creationId xmlns:a16="http://schemas.microsoft.com/office/drawing/2014/main" id="{B1BD4D8D-BEB0-5946-B0AC-549AF77A7D16}"/>
              </a:ext>
            </a:extLst>
          </p:cNvPr>
          <p:cNvSpPr/>
          <p:nvPr/>
        </p:nvSpPr>
        <p:spPr>
          <a:xfrm>
            <a:off x="5526504" y="2406269"/>
            <a:ext cx="158065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D6259C9-94C1-9247-9FD8-CB31D2818C04}"/>
              </a:ext>
            </a:extLst>
          </p:cNvPr>
          <p:cNvSpPr/>
          <p:nvPr/>
        </p:nvSpPr>
        <p:spPr>
          <a:xfrm>
            <a:off x="4749857" y="5065486"/>
            <a:ext cx="2229939" cy="11298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Matrix</a:t>
            </a:r>
            <a:endParaRPr kumimoji="1" lang="ja-JP" altLang="en-US">
              <a:solidFill>
                <a:schemeClr val="tx1"/>
              </a:solidFill>
            </a:endParaRPr>
          </a:p>
        </p:txBody>
      </p:sp>
      <p:sp>
        <p:nvSpPr>
          <p:cNvPr id="22" name="右矢印 21">
            <a:extLst>
              <a:ext uri="{FF2B5EF4-FFF2-40B4-BE49-F238E27FC236}">
                <a16:creationId xmlns:a16="http://schemas.microsoft.com/office/drawing/2014/main" id="{D1183B32-5C0A-DF4D-A70D-071139CE2044}"/>
              </a:ext>
            </a:extLst>
          </p:cNvPr>
          <p:cNvSpPr/>
          <p:nvPr/>
        </p:nvSpPr>
        <p:spPr>
          <a:xfrm rot="5400000">
            <a:off x="4678545" y="4469643"/>
            <a:ext cx="65135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26E232A-8E29-5342-96E5-F07E046DB0D7}"/>
              </a:ext>
            </a:extLst>
          </p:cNvPr>
          <p:cNvSpPr txBox="1"/>
          <p:nvPr/>
        </p:nvSpPr>
        <p:spPr>
          <a:xfrm>
            <a:off x="2773922" y="4495230"/>
            <a:ext cx="1907895" cy="369332"/>
          </a:xfrm>
          <a:prstGeom prst="rect">
            <a:avLst/>
          </a:prstGeom>
          <a:noFill/>
        </p:spPr>
        <p:txBody>
          <a:bodyPr wrap="none" rtlCol="0">
            <a:spAutoFit/>
          </a:bodyPr>
          <a:lstStyle/>
          <a:p>
            <a:r>
              <a:rPr kumimoji="1" lang="en-US" altLang="ja-JP" b="1" u="sng" dirty="0"/>
              <a:t>Model Creation</a:t>
            </a:r>
            <a:endParaRPr kumimoji="1" lang="ja-JP" altLang="en-US" b="1" u="sng"/>
          </a:p>
        </p:txBody>
      </p:sp>
      <p:sp>
        <p:nvSpPr>
          <p:cNvPr id="24" name="右矢印 23">
            <a:extLst>
              <a:ext uri="{FF2B5EF4-FFF2-40B4-BE49-F238E27FC236}">
                <a16:creationId xmlns:a16="http://schemas.microsoft.com/office/drawing/2014/main" id="{D83E03FA-509D-134D-845B-A59174C1B8AE}"/>
              </a:ext>
            </a:extLst>
          </p:cNvPr>
          <p:cNvSpPr/>
          <p:nvPr/>
        </p:nvSpPr>
        <p:spPr>
          <a:xfrm rot="16200000">
            <a:off x="4932138" y="3620680"/>
            <a:ext cx="19441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a:extLst>
              <a:ext uri="{FF2B5EF4-FFF2-40B4-BE49-F238E27FC236}">
                <a16:creationId xmlns:a16="http://schemas.microsoft.com/office/drawing/2014/main" id="{16B82B1A-BA6D-2949-AF89-18C78E6D717F}"/>
              </a:ext>
            </a:extLst>
          </p:cNvPr>
          <p:cNvSpPr/>
          <p:nvPr/>
        </p:nvSpPr>
        <p:spPr>
          <a:xfrm>
            <a:off x="2830922" y="2347505"/>
            <a:ext cx="158065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a:extLst>
              <a:ext uri="{FF2B5EF4-FFF2-40B4-BE49-F238E27FC236}">
                <a16:creationId xmlns:a16="http://schemas.microsoft.com/office/drawing/2014/main" id="{DC35D1D5-6DC7-034E-9B54-1F8FA08F87EC}"/>
              </a:ext>
            </a:extLst>
          </p:cNvPr>
          <p:cNvSpPr/>
          <p:nvPr/>
        </p:nvSpPr>
        <p:spPr>
          <a:xfrm>
            <a:off x="3968500" y="5426535"/>
            <a:ext cx="65135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C7E2A707-6AF9-A048-9A5D-A23B1F4E139B}"/>
              </a:ext>
            </a:extLst>
          </p:cNvPr>
          <p:cNvSpPr txBox="1"/>
          <p:nvPr/>
        </p:nvSpPr>
        <p:spPr>
          <a:xfrm>
            <a:off x="3139825" y="5920247"/>
            <a:ext cx="891591" cy="369332"/>
          </a:xfrm>
          <a:prstGeom prst="rect">
            <a:avLst/>
          </a:prstGeom>
          <a:noFill/>
        </p:spPr>
        <p:txBody>
          <a:bodyPr wrap="none" rtlCol="0">
            <a:spAutoFit/>
          </a:bodyPr>
          <a:lstStyle/>
          <a:p>
            <a:r>
              <a:rPr kumimoji="1" lang="en-US" altLang="ja-JP" dirty="0"/>
              <a:t>Labels</a:t>
            </a:r>
            <a:endParaRPr kumimoji="1" lang="ja-JP" altLang="en-US"/>
          </a:p>
        </p:txBody>
      </p:sp>
      <p:sp>
        <p:nvSpPr>
          <p:cNvPr id="28" name="メモ 27">
            <a:extLst>
              <a:ext uri="{FF2B5EF4-FFF2-40B4-BE49-F238E27FC236}">
                <a16:creationId xmlns:a16="http://schemas.microsoft.com/office/drawing/2014/main" id="{9AC8E25C-4F07-D54E-BD82-72FFD0F49D87}"/>
              </a:ext>
            </a:extLst>
          </p:cNvPr>
          <p:cNvSpPr/>
          <p:nvPr/>
        </p:nvSpPr>
        <p:spPr>
          <a:xfrm rot="1065719">
            <a:off x="2551892" y="5163177"/>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9" name="メモ 28">
            <a:extLst>
              <a:ext uri="{FF2B5EF4-FFF2-40B4-BE49-F238E27FC236}">
                <a16:creationId xmlns:a16="http://schemas.microsoft.com/office/drawing/2014/main" id="{CEA37DA6-0D8F-2F4C-AA06-DD3B289C976A}"/>
              </a:ext>
            </a:extLst>
          </p:cNvPr>
          <p:cNvSpPr/>
          <p:nvPr/>
        </p:nvSpPr>
        <p:spPr>
          <a:xfrm rot="20350580">
            <a:off x="2704292" y="5315577"/>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0" name="メモ 29">
            <a:extLst>
              <a:ext uri="{FF2B5EF4-FFF2-40B4-BE49-F238E27FC236}">
                <a16:creationId xmlns:a16="http://schemas.microsoft.com/office/drawing/2014/main" id="{F51CAE17-ADB7-564D-9D2B-67FCE3334A51}"/>
              </a:ext>
            </a:extLst>
          </p:cNvPr>
          <p:cNvSpPr/>
          <p:nvPr/>
        </p:nvSpPr>
        <p:spPr>
          <a:xfrm rot="1065719">
            <a:off x="2704292" y="5315577"/>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1" name="メモ 30">
            <a:extLst>
              <a:ext uri="{FF2B5EF4-FFF2-40B4-BE49-F238E27FC236}">
                <a16:creationId xmlns:a16="http://schemas.microsoft.com/office/drawing/2014/main" id="{770393E1-45F0-6749-B510-7FED10B4F928}"/>
              </a:ext>
            </a:extLst>
          </p:cNvPr>
          <p:cNvSpPr/>
          <p:nvPr/>
        </p:nvSpPr>
        <p:spPr>
          <a:xfrm rot="20350580">
            <a:off x="2856015" y="5354017"/>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2" name="メモ 31">
            <a:extLst>
              <a:ext uri="{FF2B5EF4-FFF2-40B4-BE49-F238E27FC236}">
                <a16:creationId xmlns:a16="http://schemas.microsoft.com/office/drawing/2014/main" id="{479BA698-2419-7842-BBFD-29BB08D48236}"/>
              </a:ext>
            </a:extLst>
          </p:cNvPr>
          <p:cNvSpPr/>
          <p:nvPr/>
        </p:nvSpPr>
        <p:spPr>
          <a:xfrm rot="1065719">
            <a:off x="2176231" y="5579599"/>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3" name="メモ 32">
            <a:extLst>
              <a:ext uri="{FF2B5EF4-FFF2-40B4-BE49-F238E27FC236}">
                <a16:creationId xmlns:a16="http://schemas.microsoft.com/office/drawing/2014/main" id="{6C2CD46F-4A07-F64D-A646-073C5ADC95D8}"/>
              </a:ext>
            </a:extLst>
          </p:cNvPr>
          <p:cNvSpPr/>
          <p:nvPr/>
        </p:nvSpPr>
        <p:spPr>
          <a:xfrm rot="20350580">
            <a:off x="2908093" y="5570540"/>
            <a:ext cx="463463" cy="547014"/>
          </a:xfrm>
          <a:prstGeom prst="foldedCorner">
            <a:avLst>
              <a:gd name="adj" fmla="val 436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1C35A0F3-44F1-F44F-9729-5A9F908C445E}"/>
              </a:ext>
            </a:extLst>
          </p:cNvPr>
          <p:cNvSpPr txBox="1"/>
          <p:nvPr/>
        </p:nvSpPr>
        <p:spPr>
          <a:xfrm>
            <a:off x="5529879" y="1947124"/>
            <a:ext cx="1960809" cy="369332"/>
          </a:xfrm>
          <a:prstGeom prst="rect">
            <a:avLst/>
          </a:prstGeom>
          <a:noFill/>
        </p:spPr>
        <p:txBody>
          <a:bodyPr wrap="square" rtlCol="0">
            <a:spAutoFit/>
          </a:bodyPr>
          <a:lstStyle/>
          <a:p>
            <a:r>
              <a:rPr kumimoji="1" lang="en-US" altLang="ja-JP" b="1" u="sng" dirty="0"/>
              <a:t>Transformation</a:t>
            </a:r>
            <a:endParaRPr kumimoji="1" lang="ja-JP" altLang="en-US" b="1" u="sng"/>
          </a:p>
        </p:txBody>
      </p:sp>
      <p:pic>
        <p:nvPicPr>
          <p:cNvPr id="35" name="グラフィックス 34" descr="フィルム ストリップ 単色塗りつぶし">
            <a:extLst>
              <a:ext uri="{FF2B5EF4-FFF2-40B4-BE49-F238E27FC236}">
                <a16:creationId xmlns:a16="http://schemas.microsoft.com/office/drawing/2014/main" id="{268153F2-031E-FA49-96B4-FA965C8769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5600" y="1805793"/>
            <a:ext cx="1350723" cy="1350723"/>
          </a:xfrm>
          <a:prstGeom prst="rect">
            <a:avLst/>
          </a:prstGeom>
        </p:spPr>
      </p:pic>
      <p:sp>
        <p:nvSpPr>
          <p:cNvPr id="36" name="テキスト ボックス 35">
            <a:extLst>
              <a:ext uri="{FF2B5EF4-FFF2-40B4-BE49-F238E27FC236}">
                <a16:creationId xmlns:a16="http://schemas.microsoft.com/office/drawing/2014/main" id="{4341543B-9D08-2749-8426-C15FC43425C3}"/>
              </a:ext>
            </a:extLst>
          </p:cNvPr>
          <p:cNvSpPr txBox="1"/>
          <p:nvPr/>
        </p:nvSpPr>
        <p:spPr>
          <a:xfrm>
            <a:off x="9553356" y="3121791"/>
            <a:ext cx="1760418" cy="369332"/>
          </a:xfrm>
          <a:prstGeom prst="rect">
            <a:avLst/>
          </a:prstGeom>
          <a:noFill/>
        </p:spPr>
        <p:txBody>
          <a:bodyPr wrap="none" rtlCol="0">
            <a:spAutoFit/>
          </a:bodyPr>
          <a:lstStyle/>
          <a:p>
            <a:r>
              <a:rPr kumimoji="1" lang="en-US" altLang="ja-JP" dirty="0"/>
              <a:t>Media Content</a:t>
            </a:r>
            <a:endParaRPr kumimoji="1" lang="ja-JP" altLang="en-US"/>
          </a:p>
        </p:txBody>
      </p:sp>
      <p:sp>
        <p:nvSpPr>
          <p:cNvPr id="37" name="テキスト ボックス 36">
            <a:extLst>
              <a:ext uri="{FF2B5EF4-FFF2-40B4-BE49-F238E27FC236}">
                <a16:creationId xmlns:a16="http://schemas.microsoft.com/office/drawing/2014/main" id="{D478D70C-8363-E54D-A301-A39E9D04CAFA}"/>
              </a:ext>
            </a:extLst>
          </p:cNvPr>
          <p:cNvSpPr txBox="1"/>
          <p:nvPr/>
        </p:nvSpPr>
        <p:spPr>
          <a:xfrm>
            <a:off x="8022254" y="4538500"/>
            <a:ext cx="3550972" cy="1200329"/>
          </a:xfrm>
          <a:prstGeom prst="rect">
            <a:avLst/>
          </a:prstGeom>
          <a:noFill/>
        </p:spPr>
        <p:txBody>
          <a:bodyPr wrap="none" rtlCol="0">
            <a:spAutoFit/>
          </a:bodyPr>
          <a:lstStyle/>
          <a:p>
            <a:r>
              <a:rPr kumimoji="1" lang="en-US" altLang="ja-JP" dirty="0"/>
              <a:t>Essences</a:t>
            </a:r>
          </a:p>
          <a:p>
            <a:pPr marL="285750" indent="-285750">
              <a:buFont typeface="Arial" panose="020B0604020202020204" pitchFamily="34" charset="0"/>
              <a:buChar char="•"/>
            </a:pPr>
            <a:r>
              <a:rPr kumimoji="1" lang="en-US" altLang="ja-JP" dirty="0"/>
              <a:t>Vector creation</a:t>
            </a:r>
          </a:p>
          <a:p>
            <a:pPr marL="285750" indent="-285750">
              <a:buFont typeface="Arial" panose="020B0604020202020204" pitchFamily="34" charset="0"/>
              <a:buChar char="•"/>
            </a:pPr>
            <a:r>
              <a:rPr lang="en-US" altLang="ja-JP" dirty="0"/>
              <a:t>Matrix creation</a:t>
            </a:r>
          </a:p>
          <a:p>
            <a:pPr marL="285750" indent="-285750">
              <a:buFont typeface="Arial" panose="020B0604020202020204" pitchFamily="34" charset="0"/>
              <a:buChar char="•"/>
            </a:pPr>
            <a:r>
              <a:rPr lang="en-US" altLang="ja-JP" dirty="0"/>
              <a:t>Vector and matrix operations</a:t>
            </a:r>
            <a:endParaRPr kumimoji="1" lang="ja-JP" altLang="en-US"/>
          </a:p>
        </p:txBody>
      </p:sp>
      <p:grpSp>
        <p:nvGrpSpPr>
          <p:cNvPr id="38" name="グループ化 37">
            <a:extLst>
              <a:ext uri="{FF2B5EF4-FFF2-40B4-BE49-F238E27FC236}">
                <a16:creationId xmlns:a16="http://schemas.microsoft.com/office/drawing/2014/main" id="{95940AE5-A7A4-9E41-84A4-631E0255D906}"/>
              </a:ext>
            </a:extLst>
          </p:cNvPr>
          <p:cNvGrpSpPr/>
          <p:nvPr/>
        </p:nvGrpSpPr>
        <p:grpSpPr>
          <a:xfrm>
            <a:off x="7425691" y="1592073"/>
            <a:ext cx="697335" cy="2330420"/>
            <a:chOff x="3894107" y="2708132"/>
            <a:chExt cx="400050" cy="1314450"/>
          </a:xfrm>
        </p:grpSpPr>
        <p:sp>
          <p:nvSpPr>
            <p:cNvPr id="39" name="Rectangle 18">
              <a:extLst>
                <a:ext uri="{FF2B5EF4-FFF2-40B4-BE49-F238E27FC236}">
                  <a16:creationId xmlns:a16="http://schemas.microsoft.com/office/drawing/2014/main" id="{0E6B79FB-8401-ED4C-B58C-63F37DA36F36}"/>
                </a:ext>
              </a:extLst>
            </p:cNvPr>
            <p:cNvSpPr>
              <a:spLocks noChangeArrowheads="1"/>
            </p:cNvSpPr>
            <p:nvPr/>
          </p:nvSpPr>
          <p:spPr bwMode="auto">
            <a:xfrm>
              <a:off x="3894107" y="2708132"/>
              <a:ext cx="400050" cy="13144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40" name="Oval 19">
              <a:extLst>
                <a:ext uri="{FF2B5EF4-FFF2-40B4-BE49-F238E27FC236}">
                  <a16:creationId xmlns:a16="http://schemas.microsoft.com/office/drawing/2014/main" id="{1DCEEA7A-6EA0-1A44-8F0C-807DD7FE0617}"/>
                </a:ext>
              </a:extLst>
            </p:cNvPr>
            <p:cNvSpPr>
              <a:spLocks noChangeArrowheads="1"/>
            </p:cNvSpPr>
            <p:nvPr/>
          </p:nvSpPr>
          <p:spPr bwMode="auto">
            <a:xfrm>
              <a:off x="4008407" y="2765282"/>
              <a:ext cx="171450" cy="17145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41" name="Oval 20">
              <a:extLst>
                <a:ext uri="{FF2B5EF4-FFF2-40B4-BE49-F238E27FC236}">
                  <a16:creationId xmlns:a16="http://schemas.microsoft.com/office/drawing/2014/main" id="{FA20BF4C-7424-404D-A042-C45A31733C81}"/>
                </a:ext>
              </a:extLst>
            </p:cNvPr>
            <p:cNvSpPr>
              <a:spLocks noChangeArrowheads="1"/>
            </p:cNvSpPr>
            <p:nvPr/>
          </p:nvSpPr>
          <p:spPr bwMode="auto">
            <a:xfrm>
              <a:off x="4008407" y="2993882"/>
              <a:ext cx="171450" cy="17145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42" name="Oval 21">
              <a:extLst>
                <a:ext uri="{FF2B5EF4-FFF2-40B4-BE49-F238E27FC236}">
                  <a16:creationId xmlns:a16="http://schemas.microsoft.com/office/drawing/2014/main" id="{700DB44F-5E5E-6B48-A827-F405B1F84E06}"/>
                </a:ext>
              </a:extLst>
            </p:cNvPr>
            <p:cNvSpPr>
              <a:spLocks noChangeArrowheads="1"/>
            </p:cNvSpPr>
            <p:nvPr/>
          </p:nvSpPr>
          <p:spPr bwMode="auto">
            <a:xfrm>
              <a:off x="4008407" y="3793982"/>
              <a:ext cx="171450" cy="17145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sp>
          <p:nvSpPr>
            <p:cNvPr id="43" name="Line 22">
              <a:extLst>
                <a:ext uri="{FF2B5EF4-FFF2-40B4-BE49-F238E27FC236}">
                  <a16:creationId xmlns:a16="http://schemas.microsoft.com/office/drawing/2014/main" id="{7A9891A2-6033-074C-AB65-2659A10ABABA}"/>
                </a:ext>
              </a:extLst>
            </p:cNvPr>
            <p:cNvSpPr>
              <a:spLocks noChangeShapeType="1"/>
            </p:cNvSpPr>
            <p:nvPr/>
          </p:nvSpPr>
          <p:spPr bwMode="auto">
            <a:xfrm>
              <a:off x="4092941" y="3182001"/>
              <a:ext cx="0" cy="596503"/>
            </a:xfrm>
            <a:prstGeom prst="line">
              <a:avLst/>
            </a:prstGeom>
            <a:noFill/>
            <a:ln w="539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350" b="1">
                <a:solidFill>
                  <a:schemeClr val="bg2">
                    <a:lumMod val="25000"/>
                  </a:schemeClr>
                </a:solidFill>
                <a:latin typeface="Hiragino Kaku Gothic Pro W3" panose="020B0300000000000000" pitchFamily="34" charset="-128"/>
                <a:ea typeface="Hiragino Kaku Gothic Pro W3" panose="020B0300000000000000" pitchFamily="34" charset="-128"/>
              </a:endParaRPr>
            </a:p>
          </p:txBody>
        </p:sp>
      </p:grpSp>
      <p:sp>
        <p:nvSpPr>
          <p:cNvPr id="44" name="テキスト ボックス 43">
            <a:extLst>
              <a:ext uri="{FF2B5EF4-FFF2-40B4-BE49-F238E27FC236}">
                <a16:creationId xmlns:a16="http://schemas.microsoft.com/office/drawing/2014/main" id="{00276A07-17A9-A34F-A5DC-F93A777216CE}"/>
              </a:ext>
            </a:extLst>
          </p:cNvPr>
          <p:cNvSpPr txBox="1"/>
          <p:nvPr/>
        </p:nvSpPr>
        <p:spPr>
          <a:xfrm>
            <a:off x="7275992" y="3949934"/>
            <a:ext cx="992579" cy="369332"/>
          </a:xfrm>
          <a:prstGeom prst="rect">
            <a:avLst/>
          </a:prstGeom>
          <a:noFill/>
        </p:spPr>
        <p:txBody>
          <a:bodyPr wrap="none" rtlCol="0">
            <a:spAutoFit/>
          </a:bodyPr>
          <a:lstStyle/>
          <a:p>
            <a:r>
              <a:rPr lang="en-US" altLang="ja-JP" dirty="0"/>
              <a:t>Vectors</a:t>
            </a:r>
            <a:endParaRPr kumimoji="1" lang="ja-JP" altLang="en-US"/>
          </a:p>
        </p:txBody>
      </p:sp>
      <p:sp>
        <p:nvSpPr>
          <p:cNvPr id="45" name="右矢印 44">
            <a:extLst>
              <a:ext uri="{FF2B5EF4-FFF2-40B4-BE49-F238E27FC236}">
                <a16:creationId xmlns:a16="http://schemas.microsoft.com/office/drawing/2014/main" id="{647FB40D-3A60-1C46-B241-E1E91B5D2FEC}"/>
              </a:ext>
            </a:extLst>
          </p:cNvPr>
          <p:cNvSpPr/>
          <p:nvPr/>
        </p:nvSpPr>
        <p:spPr>
          <a:xfrm>
            <a:off x="8193439" y="2421870"/>
            <a:ext cx="158065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98FF2102-813C-0043-8364-63D693EE04F1}"/>
              </a:ext>
            </a:extLst>
          </p:cNvPr>
          <p:cNvSpPr txBox="1"/>
          <p:nvPr/>
        </p:nvSpPr>
        <p:spPr>
          <a:xfrm>
            <a:off x="8322265" y="1606567"/>
            <a:ext cx="1488333" cy="923330"/>
          </a:xfrm>
          <a:prstGeom prst="rect">
            <a:avLst/>
          </a:prstGeom>
          <a:noFill/>
        </p:spPr>
        <p:txBody>
          <a:bodyPr wrap="square" rtlCol="0">
            <a:spAutoFit/>
          </a:bodyPr>
          <a:lstStyle/>
          <a:p>
            <a:r>
              <a:rPr kumimoji="1" lang="en-US" altLang="ja-JP" b="1" u="sng" dirty="0"/>
              <a:t>Media Content Creation</a:t>
            </a:r>
            <a:endParaRPr kumimoji="1" lang="ja-JP" altLang="en-US" b="1" u="sng"/>
          </a:p>
        </p:txBody>
      </p:sp>
      <p:sp>
        <p:nvSpPr>
          <p:cNvPr id="47" name="テキスト ボックス 46">
            <a:extLst>
              <a:ext uri="{FF2B5EF4-FFF2-40B4-BE49-F238E27FC236}">
                <a16:creationId xmlns:a16="http://schemas.microsoft.com/office/drawing/2014/main" id="{EFFDDDFF-7720-9F47-B2E2-3AF645B3C33A}"/>
              </a:ext>
            </a:extLst>
          </p:cNvPr>
          <p:cNvSpPr txBox="1"/>
          <p:nvPr/>
        </p:nvSpPr>
        <p:spPr>
          <a:xfrm>
            <a:off x="9000509" y="3486800"/>
            <a:ext cx="3169085" cy="523220"/>
          </a:xfrm>
          <a:prstGeom prst="rect">
            <a:avLst/>
          </a:prstGeom>
          <a:noFill/>
        </p:spPr>
        <p:txBody>
          <a:bodyPr wrap="square" rtlCol="0">
            <a:spAutoFit/>
          </a:bodyPr>
          <a:lstStyle/>
          <a:p>
            <a:r>
              <a:rPr lang="en-US" altLang="ja-JP" sz="1400" dirty="0"/>
              <a:t>Image data, audio data, text data, video data, etc.</a:t>
            </a:r>
            <a:endParaRPr kumimoji="1" lang="ja-JP" altLang="en-US" sz="1400"/>
          </a:p>
        </p:txBody>
      </p:sp>
      <p:sp>
        <p:nvSpPr>
          <p:cNvPr id="3" name="テキスト ボックス 2">
            <a:extLst>
              <a:ext uri="{FF2B5EF4-FFF2-40B4-BE49-F238E27FC236}">
                <a16:creationId xmlns:a16="http://schemas.microsoft.com/office/drawing/2014/main" id="{D0816B7B-9B4F-6640-97D1-9D910FFC3C06}"/>
              </a:ext>
            </a:extLst>
          </p:cNvPr>
          <p:cNvSpPr txBox="1"/>
          <p:nvPr/>
        </p:nvSpPr>
        <p:spPr>
          <a:xfrm>
            <a:off x="4031416" y="1153621"/>
            <a:ext cx="1697901" cy="369332"/>
          </a:xfrm>
          <a:prstGeom prst="rect">
            <a:avLst/>
          </a:prstGeom>
          <a:noFill/>
        </p:spPr>
        <p:txBody>
          <a:bodyPr wrap="none" rtlCol="0">
            <a:spAutoFit/>
          </a:bodyPr>
          <a:lstStyle/>
          <a:p>
            <a:r>
              <a:rPr kumimoji="1" lang="en-US" altLang="ja-JP" dirty="0"/>
              <a:t>4</a:t>
            </a:r>
            <a:r>
              <a:rPr kumimoji="1" lang="ja-JP" altLang="en-US"/>
              <a:t>次元ベクトル</a:t>
            </a:r>
          </a:p>
        </p:txBody>
      </p:sp>
      <p:sp>
        <p:nvSpPr>
          <p:cNvPr id="48" name="テキスト ボックス 47">
            <a:extLst>
              <a:ext uri="{FF2B5EF4-FFF2-40B4-BE49-F238E27FC236}">
                <a16:creationId xmlns:a16="http://schemas.microsoft.com/office/drawing/2014/main" id="{D4BF3EFC-E614-EA48-9E9D-5DDF8E6E72E4}"/>
              </a:ext>
            </a:extLst>
          </p:cNvPr>
          <p:cNvSpPr txBox="1"/>
          <p:nvPr/>
        </p:nvSpPr>
        <p:spPr>
          <a:xfrm>
            <a:off x="7074837" y="1177835"/>
            <a:ext cx="1697901" cy="369332"/>
          </a:xfrm>
          <a:prstGeom prst="rect">
            <a:avLst/>
          </a:prstGeom>
          <a:noFill/>
        </p:spPr>
        <p:txBody>
          <a:bodyPr wrap="none" rtlCol="0">
            <a:spAutoFit/>
          </a:bodyPr>
          <a:lstStyle/>
          <a:p>
            <a:r>
              <a:rPr lang="en-US" altLang="ja-JP" dirty="0"/>
              <a:t>1</a:t>
            </a:r>
            <a:r>
              <a:rPr kumimoji="1" lang="ja-JP" altLang="en-US"/>
              <a:t>次元ベクトル</a:t>
            </a:r>
          </a:p>
        </p:txBody>
      </p:sp>
    </p:spTree>
    <p:extLst>
      <p:ext uri="{BB962C8B-B14F-4D97-AF65-F5344CB8AC3E}">
        <p14:creationId xmlns:p14="http://schemas.microsoft.com/office/powerpoint/2010/main" val="2736768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4B01A-7B30-5B46-A06A-41FE0A537478}"/>
              </a:ext>
            </a:extLst>
          </p:cNvPr>
          <p:cNvSpPr>
            <a:spLocks noGrp="1"/>
          </p:cNvSpPr>
          <p:nvPr>
            <p:ph type="title"/>
          </p:nvPr>
        </p:nvSpPr>
        <p:spPr/>
        <p:txBody>
          <a:bodyPr/>
          <a:lstStyle/>
          <a:p>
            <a:r>
              <a:rPr kumimoji="1" lang="ja-JP" altLang="en-US"/>
              <a:t>分類</a:t>
            </a:r>
          </a:p>
        </p:txBody>
      </p:sp>
      <p:sp>
        <p:nvSpPr>
          <p:cNvPr id="3" name="コンテンツ プレースホルダー 2">
            <a:extLst>
              <a:ext uri="{FF2B5EF4-FFF2-40B4-BE49-F238E27FC236}">
                <a16:creationId xmlns:a16="http://schemas.microsoft.com/office/drawing/2014/main" id="{EADFC4A4-18F9-4044-ADC9-6D82EC5DA6FA}"/>
              </a:ext>
            </a:extLst>
          </p:cNvPr>
          <p:cNvSpPr>
            <a:spLocks noGrp="1"/>
          </p:cNvSpPr>
          <p:nvPr>
            <p:ph idx="1"/>
          </p:nvPr>
        </p:nvSpPr>
        <p:spPr/>
        <p:txBody>
          <a:bodyPr/>
          <a:lstStyle/>
          <a:p>
            <a:r>
              <a:rPr lang="ja-JP" altLang="en-US"/>
              <a:t>訓練データに基づいてデータを分ける</a:t>
            </a:r>
            <a:br>
              <a:rPr lang="ja-JP" altLang="en-US"/>
            </a:br>
            <a:endParaRPr lang="ja-JP" altLang="en-US"/>
          </a:p>
        </p:txBody>
      </p:sp>
    </p:spTree>
    <p:extLst>
      <p:ext uri="{BB962C8B-B14F-4D97-AF65-F5344CB8AC3E}">
        <p14:creationId xmlns:p14="http://schemas.microsoft.com/office/powerpoint/2010/main" val="3588987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53BAC-631B-6F44-AE9F-6E0201188761}"/>
              </a:ext>
            </a:extLst>
          </p:cNvPr>
          <p:cNvSpPr>
            <a:spLocks noGrp="1"/>
          </p:cNvSpPr>
          <p:nvPr>
            <p:ph type="title"/>
          </p:nvPr>
        </p:nvSpPr>
        <p:spPr/>
        <p:txBody>
          <a:bodyPr/>
          <a:lstStyle/>
          <a:p>
            <a:r>
              <a:rPr kumimoji="1" lang="ja-JP" altLang="en-US"/>
              <a:t>サポートベクトルマシン</a:t>
            </a:r>
          </a:p>
        </p:txBody>
      </p:sp>
      <p:sp>
        <p:nvSpPr>
          <p:cNvPr id="3" name="コンテンツ プレースホルダー 2">
            <a:extLst>
              <a:ext uri="{FF2B5EF4-FFF2-40B4-BE49-F238E27FC236}">
                <a16:creationId xmlns:a16="http://schemas.microsoft.com/office/drawing/2014/main" id="{2AC89B55-4E0F-9043-B752-BD5B652A3B06}"/>
              </a:ext>
            </a:extLst>
          </p:cNvPr>
          <p:cNvSpPr>
            <a:spLocks noGrp="1"/>
          </p:cNvSpPr>
          <p:nvPr>
            <p:ph idx="1"/>
          </p:nvPr>
        </p:nvSpPr>
        <p:spPr>
          <a:xfrm>
            <a:off x="838200" y="1825624"/>
            <a:ext cx="10515600" cy="1157935"/>
          </a:xfrm>
        </p:spPr>
        <p:txBody>
          <a:bodyPr>
            <a:normAutofit lnSpcReduction="10000"/>
          </a:bodyPr>
          <a:lstStyle/>
          <a:p>
            <a:r>
              <a:rPr kumimoji="1" lang="ja-JP" altLang="en-US"/>
              <a:t>マージン最大化</a:t>
            </a:r>
            <a:endParaRPr kumimoji="1" lang="en-US" altLang="ja-JP" dirty="0"/>
          </a:p>
          <a:p>
            <a:pPr lvl="1"/>
            <a:r>
              <a:rPr lang="en-US" altLang="ja-JP" dirty="0"/>
              <a:t>- </a:t>
            </a:r>
            <a:r>
              <a:rPr lang="ja-JP" altLang="en-US"/>
              <a:t>決定境界と学習データとの間のマージンを大きくすることで、より妥当な境界を得ようとする。</a:t>
            </a:r>
          </a:p>
          <a:p>
            <a:pPr lvl="1"/>
            <a:endParaRPr kumimoji="1" lang="ja-JP" altLang="en-US"/>
          </a:p>
        </p:txBody>
      </p:sp>
      <p:sp>
        <p:nvSpPr>
          <p:cNvPr id="4" name="テキスト ボックス 3">
            <a:extLst>
              <a:ext uri="{FF2B5EF4-FFF2-40B4-BE49-F238E27FC236}">
                <a16:creationId xmlns:a16="http://schemas.microsoft.com/office/drawing/2014/main" id="{562D20F3-5FD8-B149-9026-1C6E6AF3517E}"/>
              </a:ext>
            </a:extLst>
          </p:cNvPr>
          <p:cNvSpPr txBox="1"/>
          <p:nvPr/>
        </p:nvSpPr>
        <p:spPr>
          <a:xfrm>
            <a:off x="3280260" y="3005984"/>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5" name="テキスト ボックス 4">
            <a:extLst>
              <a:ext uri="{FF2B5EF4-FFF2-40B4-BE49-F238E27FC236}">
                <a16:creationId xmlns:a16="http://schemas.microsoft.com/office/drawing/2014/main" id="{71340460-0C8E-384F-AABD-5222E6A4AA7E}"/>
              </a:ext>
            </a:extLst>
          </p:cNvPr>
          <p:cNvSpPr txBox="1"/>
          <p:nvPr/>
        </p:nvSpPr>
        <p:spPr>
          <a:xfrm>
            <a:off x="4258251" y="2962051"/>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6" name="テキスト ボックス 5">
            <a:extLst>
              <a:ext uri="{FF2B5EF4-FFF2-40B4-BE49-F238E27FC236}">
                <a16:creationId xmlns:a16="http://schemas.microsoft.com/office/drawing/2014/main" id="{E4532A4A-B6EB-5A45-98BC-8FD79D85250B}"/>
              </a:ext>
            </a:extLst>
          </p:cNvPr>
          <p:cNvSpPr txBox="1"/>
          <p:nvPr/>
        </p:nvSpPr>
        <p:spPr>
          <a:xfrm>
            <a:off x="3537953" y="3466130"/>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7" name="テキスト ボックス 6">
            <a:extLst>
              <a:ext uri="{FF2B5EF4-FFF2-40B4-BE49-F238E27FC236}">
                <a16:creationId xmlns:a16="http://schemas.microsoft.com/office/drawing/2014/main" id="{90BAF776-7B09-FE48-AE68-2CB833E3D0C4}"/>
              </a:ext>
            </a:extLst>
          </p:cNvPr>
          <p:cNvSpPr txBox="1"/>
          <p:nvPr/>
        </p:nvSpPr>
        <p:spPr>
          <a:xfrm>
            <a:off x="3690353" y="3618530"/>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8" name="テキスト ボックス 7">
            <a:extLst>
              <a:ext uri="{FF2B5EF4-FFF2-40B4-BE49-F238E27FC236}">
                <a16:creationId xmlns:a16="http://schemas.microsoft.com/office/drawing/2014/main" id="{73402FD8-444F-6B44-BBB8-AD160ECBF6C0}"/>
              </a:ext>
            </a:extLst>
          </p:cNvPr>
          <p:cNvSpPr txBox="1"/>
          <p:nvPr/>
        </p:nvSpPr>
        <p:spPr>
          <a:xfrm>
            <a:off x="3482604" y="3846540"/>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9" name="テキスト ボックス 8">
            <a:extLst>
              <a:ext uri="{FF2B5EF4-FFF2-40B4-BE49-F238E27FC236}">
                <a16:creationId xmlns:a16="http://schemas.microsoft.com/office/drawing/2014/main" id="{C94B00C3-0911-CA45-990E-EA8DA035F8FA}"/>
              </a:ext>
            </a:extLst>
          </p:cNvPr>
          <p:cNvSpPr txBox="1"/>
          <p:nvPr/>
        </p:nvSpPr>
        <p:spPr>
          <a:xfrm>
            <a:off x="4235981" y="3832157"/>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10" name="テキスト ボックス 9">
            <a:extLst>
              <a:ext uri="{FF2B5EF4-FFF2-40B4-BE49-F238E27FC236}">
                <a16:creationId xmlns:a16="http://schemas.microsoft.com/office/drawing/2014/main" id="{E7A60221-B5A5-4B4E-847A-6EFC4B36FC1C}"/>
              </a:ext>
            </a:extLst>
          </p:cNvPr>
          <p:cNvSpPr txBox="1"/>
          <p:nvPr/>
        </p:nvSpPr>
        <p:spPr>
          <a:xfrm>
            <a:off x="4562552" y="3632914"/>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11" name="テキスト ボックス 10">
            <a:extLst>
              <a:ext uri="{FF2B5EF4-FFF2-40B4-BE49-F238E27FC236}">
                <a16:creationId xmlns:a16="http://schemas.microsoft.com/office/drawing/2014/main" id="{6DE5BBB4-4A13-8946-9282-72B10EFAF747}"/>
              </a:ext>
            </a:extLst>
          </p:cNvPr>
          <p:cNvSpPr txBox="1"/>
          <p:nvPr/>
        </p:nvSpPr>
        <p:spPr>
          <a:xfrm>
            <a:off x="3939804" y="3448248"/>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12" name="テキスト ボックス 11">
            <a:extLst>
              <a:ext uri="{FF2B5EF4-FFF2-40B4-BE49-F238E27FC236}">
                <a16:creationId xmlns:a16="http://schemas.microsoft.com/office/drawing/2014/main" id="{FB98DA00-C0E8-E049-B52F-A589CD3EFB44}"/>
              </a:ext>
            </a:extLst>
          </p:cNvPr>
          <p:cNvSpPr txBox="1"/>
          <p:nvPr/>
        </p:nvSpPr>
        <p:spPr>
          <a:xfrm>
            <a:off x="4092204" y="3600648"/>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13" name="テキスト ボックス 12">
            <a:extLst>
              <a:ext uri="{FF2B5EF4-FFF2-40B4-BE49-F238E27FC236}">
                <a16:creationId xmlns:a16="http://schemas.microsoft.com/office/drawing/2014/main" id="{2D3EAADB-FC56-3243-B14E-D91C13D39765}"/>
              </a:ext>
            </a:extLst>
          </p:cNvPr>
          <p:cNvSpPr txBox="1"/>
          <p:nvPr/>
        </p:nvSpPr>
        <p:spPr>
          <a:xfrm>
            <a:off x="1958474" y="3983397"/>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14" name="テキスト ボックス 13">
            <a:extLst>
              <a:ext uri="{FF2B5EF4-FFF2-40B4-BE49-F238E27FC236}">
                <a16:creationId xmlns:a16="http://schemas.microsoft.com/office/drawing/2014/main" id="{E49ED914-A98B-7748-B131-DDC886F30D51}"/>
              </a:ext>
            </a:extLst>
          </p:cNvPr>
          <p:cNvSpPr txBox="1"/>
          <p:nvPr/>
        </p:nvSpPr>
        <p:spPr>
          <a:xfrm>
            <a:off x="2794372" y="4107996"/>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15" name="テキスト ボックス 14">
            <a:extLst>
              <a:ext uri="{FF2B5EF4-FFF2-40B4-BE49-F238E27FC236}">
                <a16:creationId xmlns:a16="http://schemas.microsoft.com/office/drawing/2014/main" id="{DBE8FA77-17E9-4D4F-BC13-403BAFB258B6}"/>
              </a:ext>
            </a:extLst>
          </p:cNvPr>
          <p:cNvSpPr txBox="1"/>
          <p:nvPr/>
        </p:nvSpPr>
        <p:spPr>
          <a:xfrm>
            <a:off x="2521638" y="4477328"/>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16" name="テキスト ボックス 15">
            <a:extLst>
              <a:ext uri="{FF2B5EF4-FFF2-40B4-BE49-F238E27FC236}">
                <a16:creationId xmlns:a16="http://schemas.microsoft.com/office/drawing/2014/main" id="{7C37D5B4-46D6-7C47-8520-766C3DD08C76}"/>
              </a:ext>
            </a:extLst>
          </p:cNvPr>
          <p:cNvSpPr txBox="1"/>
          <p:nvPr/>
        </p:nvSpPr>
        <p:spPr>
          <a:xfrm>
            <a:off x="1754605" y="4328619"/>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17" name="テキスト ボックス 16">
            <a:extLst>
              <a:ext uri="{FF2B5EF4-FFF2-40B4-BE49-F238E27FC236}">
                <a16:creationId xmlns:a16="http://schemas.microsoft.com/office/drawing/2014/main" id="{676801C2-FDB8-324C-9362-5ADF63B09A07}"/>
              </a:ext>
            </a:extLst>
          </p:cNvPr>
          <p:cNvSpPr txBox="1"/>
          <p:nvPr/>
        </p:nvSpPr>
        <p:spPr>
          <a:xfrm>
            <a:off x="2162342" y="4306215"/>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18" name="テキスト ボックス 17">
            <a:extLst>
              <a:ext uri="{FF2B5EF4-FFF2-40B4-BE49-F238E27FC236}">
                <a16:creationId xmlns:a16="http://schemas.microsoft.com/office/drawing/2014/main" id="{7CEAB849-EC77-6347-B356-724E78F11EBF}"/>
              </a:ext>
            </a:extLst>
          </p:cNvPr>
          <p:cNvSpPr txBox="1"/>
          <p:nvPr/>
        </p:nvSpPr>
        <p:spPr>
          <a:xfrm>
            <a:off x="1671962" y="3923330"/>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19" name="テキスト ボックス 18">
            <a:extLst>
              <a:ext uri="{FF2B5EF4-FFF2-40B4-BE49-F238E27FC236}">
                <a16:creationId xmlns:a16="http://schemas.microsoft.com/office/drawing/2014/main" id="{C3D03A93-DC29-9E48-959C-C075840F2838}"/>
              </a:ext>
            </a:extLst>
          </p:cNvPr>
          <p:cNvSpPr txBox="1"/>
          <p:nvPr/>
        </p:nvSpPr>
        <p:spPr>
          <a:xfrm>
            <a:off x="2442837" y="4228130"/>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20" name="テキスト ボックス 19">
            <a:extLst>
              <a:ext uri="{FF2B5EF4-FFF2-40B4-BE49-F238E27FC236}">
                <a16:creationId xmlns:a16="http://schemas.microsoft.com/office/drawing/2014/main" id="{4FA5782F-ACFB-FF45-93DB-2B7694542C62}"/>
              </a:ext>
            </a:extLst>
          </p:cNvPr>
          <p:cNvSpPr txBox="1"/>
          <p:nvPr/>
        </p:nvSpPr>
        <p:spPr>
          <a:xfrm>
            <a:off x="2170103" y="4597462"/>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21" name="テキスト ボックス 20">
            <a:extLst>
              <a:ext uri="{FF2B5EF4-FFF2-40B4-BE49-F238E27FC236}">
                <a16:creationId xmlns:a16="http://schemas.microsoft.com/office/drawing/2014/main" id="{5400423C-6F8C-9A44-BB4D-CD063D7B4D49}"/>
              </a:ext>
            </a:extLst>
          </p:cNvPr>
          <p:cNvSpPr txBox="1"/>
          <p:nvPr/>
        </p:nvSpPr>
        <p:spPr>
          <a:xfrm>
            <a:off x="1403070" y="4448753"/>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22" name="テキスト ボックス 21">
            <a:extLst>
              <a:ext uri="{FF2B5EF4-FFF2-40B4-BE49-F238E27FC236}">
                <a16:creationId xmlns:a16="http://schemas.microsoft.com/office/drawing/2014/main" id="{08E56E81-3C62-9E46-8233-680628C3CE8E}"/>
              </a:ext>
            </a:extLst>
          </p:cNvPr>
          <p:cNvSpPr txBox="1"/>
          <p:nvPr/>
        </p:nvSpPr>
        <p:spPr>
          <a:xfrm>
            <a:off x="1810807" y="4426349"/>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cxnSp>
        <p:nvCxnSpPr>
          <p:cNvPr id="24" name="直線コネクタ 23">
            <a:extLst>
              <a:ext uri="{FF2B5EF4-FFF2-40B4-BE49-F238E27FC236}">
                <a16:creationId xmlns:a16="http://schemas.microsoft.com/office/drawing/2014/main" id="{2DCEDA51-4FD1-234F-9751-344DFB3A9EFA}"/>
              </a:ext>
            </a:extLst>
          </p:cNvPr>
          <p:cNvCxnSpPr>
            <a:cxnSpLocks/>
          </p:cNvCxnSpPr>
          <p:nvPr/>
        </p:nvCxnSpPr>
        <p:spPr>
          <a:xfrm>
            <a:off x="979906" y="3656364"/>
            <a:ext cx="5116094" cy="1158875"/>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直線矢印コネクタ 29">
            <a:extLst>
              <a:ext uri="{FF2B5EF4-FFF2-40B4-BE49-F238E27FC236}">
                <a16:creationId xmlns:a16="http://schemas.microsoft.com/office/drawing/2014/main" id="{D0AF9DA2-D859-A248-9E5B-6A82FDF3BA45}"/>
              </a:ext>
            </a:extLst>
          </p:cNvPr>
          <p:cNvCxnSpPr/>
          <p:nvPr/>
        </p:nvCxnSpPr>
        <p:spPr>
          <a:xfrm flipH="1">
            <a:off x="3494409" y="4058423"/>
            <a:ext cx="152400" cy="17693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線矢印コネクタ 30">
            <a:extLst>
              <a:ext uri="{FF2B5EF4-FFF2-40B4-BE49-F238E27FC236}">
                <a16:creationId xmlns:a16="http://schemas.microsoft.com/office/drawing/2014/main" id="{6468C546-CBA4-1948-BED4-5C68546DDD89}"/>
              </a:ext>
            </a:extLst>
          </p:cNvPr>
          <p:cNvCxnSpPr/>
          <p:nvPr/>
        </p:nvCxnSpPr>
        <p:spPr>
          <a:xfrm flipH="1">
            <a:off x="2970129" y="4105150"/>
            <a:ext cx="152400" cy="17693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テキスト ボックス 32">
            <a:extLst>
              <a:ext uri="{FF2B5EF4-FFF2-40B4-BE49-F238E27FC236}">
                <a16:creationId xmlns:a16="http://schemas.microsoft.com/office/drawing/2014/main" id="{2E710C11-687A-0740-91B1-CC01BFEAFDFF}"/>
              </a:ext>
            </a:extLst>
          </p:cNvPr>
          <p:cNvSpPr txBox="1"/>
          <p:nvPr/>
        </p:nvSpPr>
        <p:spPr>
          <a:xfrm>
            <a:off x="3104902" y="5264025"/>
            <a:ext cx="1338828" cy="369332"/>
          </a:xfrm>
          <a:prstGeom prst="rect">
            <a:avLst/>
          </a:prstGeom>
          <a:noFill/>
        </p:spPr>
        <p:txBody>
          <a:bodyPr wrap="none" rtlCol="0">
            <a:spAutoFit/>
          </a:bodyPr>
          <a:lstStyle/>
          <a:p>
            <a:r>
              <a:rPr kumimoji="1" lang="ja-JP" altLang="en-US"/>
              <a:t>マージン小</a:t>
            </a:r>
          </a:p>
        </p:txBody>
      </p:sp>
      <p:sp>
        <p:nvSpPr>
          <p:cNvPr id="34" name="テキスト ボックス 33">
            <a:extLst>
              <a:ext uri="{FF2B5EF4-FFF2-40B4-BE49-F238E27FC236}">
                <a16:creationId xmlns:a16="http://schemas.microsoft.com/office/drawing/2014/main" id="{5C3EB56B-52F3-7643-9F88-CA7CBBBA663E}"/>
              </a:ext>
            </a:extLst>
          </p:cNvPr>
          <p:cNvSpPr txBox="1"/>
          <p:nvPr/>
        </p:nvSpPr>
        <p:spPr>
          <a:xfrm>
            <a:off x="9171053" y="3247510"/>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35" name="テキスト ボックス 34">
            <a:extLst>
              <a:ext uri="{FF2B5EF4-FFF2-40B4-BE49-F238E27FC236}">
                <a16:creationId xmlns:a16="http://schemas.microsoft.com/office/drawing/2014/main" id="{120D5A2F-3F46-B444-AEB0-4F25DBF3E4B9}"/>
              </a:ext>
            </a:extLst>
          </p:cNvPr>
          <p:cNvSpPr txBox="1"/>
          <p:nvPr/>
        </p:nvSpPr>
        <p:spPr>
          <a:xfrm>
            <a:off x="10149044" y="3203577"/>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36" name="テキスト ボックス 35">
            <a:extLst>
              <a:ext uri="{FF2B5EF4-FFF2-40B4-BE49-F238E27FC236}">
                <a16:creationId xmlns:a16="http://schemas.microsoft.com/office/drawing/2014/main" id="{B8D95609-FA45-9F40-9678-D898C366672D}"/>
              </a:ext>
            </a:extLst>
          </p:cNvPr>
          <p:cNvSpPr txBox="1"/>
          <p:nvPr/>
        </p:nvSpPr>
        <p:spPr>
          <a:xfrm>
            <a:off x="9428746" y="3707656"/>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37" name="テキスト ボックス 36">
            <a:extLst>
              <a:ext uri="{FF2B5EF4-FFF2-40B4-BE49-F238E27FC236}">
                <a16:creationId xmlns:a16="http://schemas.microsoft.com/office/drawing/2014/main" id="{5794831A-EEC3-9F4F-B002-37B8CF9CBBAA}"/>
              </a:ext>
            </a:extLst>
          </p:cNvPr>
          <p:cNvSpPr txBox="1"/>
          <p:nvPr/>
        </p:nvSpPr>
        <p:spPr>
          <a:xfrm>
            <a:off x="9581146" y="3860056"/>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38" name="テキスト ボックス 37">
            <a:extLst>
              <a:ext uri="{FF2B5EF4-FFF2-40B4-BE49-F238E27FC236}">
                <a16:creationId xmlns:a16="http://schemas.microsoft.com/office/drawing/2014/main" id="{4E9BF3D2-00E3-9E48-9A6E-AEBB5AB5C6A0}"/>
              </a:ext>
            </a:extLst>
          </p:cNvPr>
          <p:cNvSpPr txBox="1"/>
          <p:nvPr/>
        </p:nvSpPr>
        <p:spPr>
          <a:xfrm>
            <a:off x="9373397" y="4088066"/>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39" name="テキスト ボックス 38">
            <a:extLst>
              <a:ext uri="{FF2B5EF4-FFF2-40B4-BE49-F238E27FC236}">
                <a16:creationId xmlns:a16="http://schemas.microsoft.com/office/drawing/2014/main" id="{BC7A8E5C-06BD-5E4A-BC02-D1B133AE0384}"/>
              </a:ext>
            </a:extLst>
          </p:cNvPr>
          <p:cNvSpPr txBox="1"/>
          <p:nvPr/>
        </p:nvSpPr>
        <p:spPr>
          <a:xfrm>
            <a:off x="10126774" y="4073683"/>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40" name="テキスト ボックス 39">
            <a:extLst>
              <a:ext uri="{FF2B5EF4-FFF2-40B4-BE49-F238E27FC236}">
                <a16:creationId xmlns:a16="http://schemas.microsoft.com/office/drawing/2014/main" id="{E824032D-F558-4148-A602-32A9D74E367D}"/>
              </a:ext>
            </a:extLst>
          </p:cNvPr>
          <p:cNvSpPr txBox="1"/>
          <p:nvPr/>
        </p:nvSpPr>
        <p:spPr>
          <a:xfrm>
            <a:off x="10453345" y="3874440"/>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41" name="テキスト ボックス 40">
            <a:extLst>
              <a:ext uri="{FF2B5EF4-FFF2-40B4-BE49-F238E27FC236}">
                <a16:creationId xmlns:a16="http://schemas.microsoft.com/office/drawing/2014/main" id="{D08E64DB-36BA-B145-BE6F-7BD8374AE100}"/>
              </a:ext>
            </a:extLst>
          </p:cNvPr>
          <p:cNvSpPr txBox="1"/>
          <p:nvPr/>
        </p:nvSpPr>
        <p:spPr>
          <a:xfrm>
            <a:off x="9830597" y="3689774"/>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42" name="テキスト ボックス 41">
            <a:extLst>
              <a:ext uri="{FF2B5EF4-FFF2-40B4-BE49-F238E27FC236}">
                <a16:creationId xmlns:a16="http://schemas.microsoft.com/office/drawing/2014/main" id="{665F2C7A-E2E4-6E4E-86F9-B27EF5E5847D}"/>
              </a:ext>
            </a:extLst>
          </p:cNvPr>
          <p:cNvSpPr txBox="1"/>
          <p:nvPr/>
        </p:nvSpPr>
        <p:spPr>
          <a:xfrm>
            <a:off x="9982997" y="3842174"/>
            <a:ext cx="415498" cy="369332"/>
          </a:xfrm>
          <a:prstGeom prst="rect">
            <a:avLst/>
          </a:prstGeom>
          <a:noFill/>
        </p:spPr>
        <p:txBody>
          <a:bodyPr wrap="none" rtlCol="0">
            <a:spAutoFit/>
          </a:bodyPr>
          <a:lstStyle/>
          <a:p>
            <a:r>
              <a:rPr kumimoji="1" lang="en-US" altLang="ja-JP" dirty="0">
                <a:solidFill>
                  <a:schemeClr val="accent2"/>
                </a:solidFill>
              </a:rPr>
              <a:t>●</a:t>
            </a:r>
            <a:endParaRPr kumimoji="1" lang="ja-JP" altLang="en-US">
              <a:solidFill>
                <a:schemeClr val="accent2"/>
              </a:solidFill>
            </a:endParaRPr>
          </a:p>
        </p:txBody>
      </p:sp>
      <p:sp>
        <p:nvSpPr>
          <p:cNvPr id="43" name="テキスト ボックス 42">
            <a:extLst>
              <a:ext uri="{FF2B5EF4-FFF2-40B4-BE49-F238E27FC236}">
                <a16:creationId xmlns:a16="http://schemas.microsoft.com/office/drawing/2014/main" id="{CDF8AC97-7AB4-AB45-AE13-4948595FEC1E}"/>
              </a:ext>
            </a:extLst>
          </p:cNvPr>
          <p:cNvSpPr txBox="1"/>
          <p:nvPr/>
        </p:nvSpPr>
        <p:spPr>
          <a:xfrm>
            <a:off x="7849267" y="4224923"/>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44" name="テキスト ボックス 43">
            <a:extLst>
              <a:ext uri="{FF2B5EF4-FFF2-40B4-BE49-F238E27FC236}">
                <a16:creationId xmlns:a16="http://schemas.microsoft.com/office/drawing/2014/main" id="{6DCDB0A5-F28B-2545-98B6-E73E7801B580}"/>
              </a:ext>
            </a:extLst>
          </p:cNvPr>
          <p:cNvSpPr txBox="1"/>
          <p:nvPr/>
        </p:nvSpPr>
        <p:spPr>
          <a:xfrm>
            <a:off x="8685165" y="4349522"/>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45" name="テキスト ボックス 44">
            <a:extLst>
              <a:ext uri="{FF2B5EF4-FFF2-40B4-BE49-F238E27FC236}">
                <a16:creationId xmlns:a16="http://schemas.microsoft.com/office/drawing/2014/main" id="{A1BB3CE3-633B-464C-AA4A-9E4605E79E4D}"/>
              </a:ext>
            </a:extLst>
          </p:cNvPr>
          <p:cNvSpPr txBox="1"/>
          <p:nvPr/>
        </p:nvSpPr>
        <p:spPr>
          <a:xfrm>
            <a:off x="8412431" y="4718854"/>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46" name="テキスト ボックス 45">
            <a:extLst>
              <a:ext uri="{FF2B5EF4-FFF2-40B4-BE49-F238E27FC236}">
                <a16:creationId xmlns:a16="http://schemas.microsoft.com/office/drawing/2014/main" id="{B0767780-9469-E445-9A26-610DCC6BAC8B}"/>
              </a:ext>
            </a:extLst>
          </p:cNvPr>
          <p:cNvSpPr txBox="1"/>
          <p:nvPr/>
        </p:nvSpPr>
        <p:spPr>
          <a:xfrm>
            <a:off x="7645398" y="4570145"/>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47" name="テキスト ボックス 46">
            <a:extLst>
              <a:ext uri="{FF2B5EF4-FFF2-40B4-BE49-F238E27FC236}">
                <a16:creationId xmlns:a16="http://schemas.microsoft.com/office/drawing/2014/main" id="{353DC54A-65F8-3548-B677-4B699C5A3BB7}"/>
              </a:ext>
            </a:extLst>
          </p:cNvPr>
          <p:cNvSpPr txBox="1"/>
          <p:nvPr/>
        </p:nvSpPr>
        <p:spPr>
          <a:xfrm>
            <a:off x="8053135" y="4547741"/>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48" name="テキスト ボックス 47">
            <a:extLst>
              <a:ext uri="{FF2B5EF4-FFF2-40B4-BE49-F238E27FC236}">
                <a16:creationId xmlns:a16="http://schemas.microsoft.com/office/drawing/2014/main" id="{59A0EF35-6310-7D41-9573-B52DAF807465}"/>
              </a:ext>
            </a:extLst>
          </p:cNvPr>
          <p:cNvSpPr txBox="1"/>
          <p:nvPr/>
        </p:nvSpPr>
        <p:spPr>
          <a:xfrm>
            <a:off x="7562755" y="4164856"/>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49" name="テキスト ボックス 48">
            <a:extLst>
              <a:ext uri="{FF2B5EF4-FFF2-40B4-BE49-F238E27FC236}">
                <a16:creationId xmlns:a16="http://schemas.microsoft.com/office/drawing/2014/main" id="{FB716D13-B5B1-A341-966B-5C336DED6B09}"/>
              </a:ext>
            </a:extLst>
          </p:cNvPr>
          <p:cNvSpPr txBox="1"/>
          <p:nvPr/>
        </p:nvSpPr>
        <p:spPr>
          <a:xfrm>
            <a:off x="8333630" y="4469656"/>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50" name="テキスト ボックス 49">
            <a:extLst>
              <a:ext uri="{FF2B5EF4-FFF2-40B4-BE49-F238E27FC236}">
                <a16:creationId xmlns:a16="http://schemas.microsoft.com/office/drawing/2014/main" id="{B4D7AEF3-9970-4747-9010-A7506A7AE97C}"/>
              </a:ext>
            </a:extLst>
          </p:cNvPr>
          <p:cNvSpPr txBox="1"/>
          <p:nvPr/>
        </p:nvSpPr>
        <p:spPr>
          <a:xfrm>
            <a:off x="8060896" y="4838988"/>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51" name="テキスト ボックス 50">
            <a:extLst>
              <a:ext uri="{FF2B5EF4-FFF2-40B4-BE49-F238E27FC236}">
                <a16:creationId xmlns:a16="http://schemas.microsoft.com/office/drawing/2014/main" id="{664CD2AD-9473-054A-AB5A-D15796354621}"/>
              </a:ext>
            </a:extLst>
          </p:cNvPr>
          <p:cNvSpPr txBox="1"/>
          <p:nvPr/>
        </p:nvSpPr>
        <p:spPr>
          <a:xfrm>
            <a:off x="7293863" y="4690279"/>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sp>
        <p:nvSpPr>
          <p:cNvPr id="52" name="テキスト ボックス 51">
            <a:extLst>
              <a:ext uri="{FF2B5EF4-FFF2-40B4-BE49-F238E27FC236}">
                <a16:creationId xmlns:a16="http://schemas.microsoft.com/office/drawing/2014/main" id="{AA8C2FC9-BB02-6F42-AB38-8B074335EA54}"/>
              </a:ext>
            </a:extLst>
          </p:cNvPr>
          <p:cNvSpPr txBox="1"/>
          <p:nvPr/>
        </p:nvSpPr>
        <p:spPr>
          <a:xfrm>
            <a:off x="7701600" y="4667875"/>
            <a:ext cx="415498" cy="369332"/>
          </a:xfrm>
          <a:prstGeom prst="rect">
            <a:avLst/>
          </a:prstGeom>
          <a:noFill/>
        </p:spPr>
        <p:txBody>
          <a:bodyPr wrap="none" rtlCol="0">
            <a:spAutoFit/>
          </a:bodyPr>
          <a:lstStyle/>
          <a:p>
            <a:r>
              <a:rPr kumimoji="1" lang="en-US" altLang="ja-JP" b="1" dirty="0">
                <a:solidFill>
                  <a:schemeClr val="accent1"/>
                </a:solidFill>
              </a:rPr>
              <a:t>×</a:t>
            </a:r>
            <a:endParaRPr kumimoji="1" lang="ja-JP" altLang="en-US" b="1">
              <a:solidFill>
                <a:schemeClr val="accent1"/>
              </a:solidFill>
            </a:endParaRPr>
          </a:p>
        </p:txBody>
      </p:sp>
      <p:cxnSp>
        <p:nvCxnSpPr>
          <p:cNvPr id="53" name="直線コネクタ 52">
            <a:extLst>
              <a:ext uri="{FF2B5EF4-FFF2-40B4-BE49-F238E27FC236}">
                <a16:creationId xmlns:a16="http://schemas.microsoft.com/office/drawing/2014/main" id="{A1A2E13E-5FC0-1B49-AC56-86EC8EE5A82D}"/>
              </a:ext>
            </a:extLst>
          </p:cNvPr>
          <p:cNvCxnSpPr>
            <a:cxnSpLocks/>
          </p:cNvCxnSpPr>
          <p:nvPr/>
        </p:nvCxnSpPr>
        <p:spPr>
          <a:xfrm>
            <a:off x="8109802" y="2304789"/>
            <a:ext cx="1644595" cy="3074644"/>
          </a:xfrm>
          <a:prstGeom prst="line">
            <a:avLst/>
          </a:prstGeom>
        </p:spPr>
        <p:style>
          <a:lnRef idx="3">
            <a:schemeClr val="accent4"/>
          </a:lnRef>
          <a:fillRef idx="0">
            <a:schemeClr val="accent4"/>
          </a:fillRef>
          <a:effectRef idx="2">
            <a:schemeClr val="accent4"/>
          </a:effectRef>
          <a:fontRef idx="minor">
            <a:schemeClr val="tx1"/>
          </a:fontRef>
        </p:style>
      </p:cxnSp>
      <p:sp>
        <p:nvSpPr>
          <p:cNvPr id="56" name="テキスト ボックス 55">
            <a:extLst>
              <a:ext uri="{FF2B5EF4-FFF2-40B4-BE49-F238E27FC236}">
                <a16:creationId xmlns:a16="http://schemas.microsoft.com/office/drawing/2014/main" id="{5E23F82D-DC4B-A249-9CCA-71ED98B85CAA}"/>
              </a:ext>
            </a:extLst>
          </p:cNvPr>
          <p:cNvSpPr txBox="1"/>
          <p:nvPr/>
        </p:nvSpPr>
        <p:spPr>
          <a:xfrm>
            <a:off x="8995695" y="5505551"/>
            <a:ext cx="1338828" cy="369332"/>
          </a:xfrm>
          <a:prstGeom prst="rect">
            <a:avLst/>
          </a:prstGeom>
          <a:noFill/>
        </p:spPr>
        <p:txBody>
          <a:bodyPr wrap="none" rtlCol="0">
            <a:spAutoFit/>
          </a:bodyPr>
          <a:lstStyle/>
          <a:p>
            <a:r>
              <a:rPr kumimoji="1" lang="ja-JP" altLang="en-US"/>
              <a:t>マージン</a:t>
            </a:r>
            <a:r>
              <a:rPr lang="ja-JP" altLang="en-US"/>
              <a:t>大</a:t>
            </a:r>
            <a:endParaRPr kumimoji="1" lang="ja-JP" altLang="en-US"/>
          </a:p>
        </p:txBody>
      </p:sp>
      <p:cxnSp>
        <p:nvCxnSpPr>
          <p:cNvPr id="60" name="直線矢印コネクタ 59">
            <a:extLst>
              <a:ext uri="{FF2B5EF4-FFF2-40B4-BE49-F238E27FC236}">
                <a16:creationId xmlns:a16="http://schemas.microsoft.com/office/drawing/2014/main" id="{CC6DA279-C27A-CC49-9D98-98E8AFD9E502}"/>
              </a:ext>
            </a:extLst>
          </p:cNvPr>
          <p:cNvCxnSpPr>
            <a:cxnSpLocks/>
          </p:cNvCxnSpPr>
          <p:nvPr/>
        </p:nvCxnSpPr>
        <p:spPr>
          <a:xfrm flipH="1">
            <a:off x="9240995" y="4292662"/>
            <a:ext cx="287365" cy="9494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3" name="直線矢印コネクタ 62">
            <a:extLst>
              <a:ext uri="{FF2B5EF4-FFF2-40B4-BE49-F238E27FC236}">
                <a16:creationId xmlns:a16="http://schemas.microsoft.com/office/drawing/2014/main" id="{A136A2D8-4931-8744-9B4D-99D5226A7B44}"/>
              </a:ext>
            </a:extLst>
          </p:cNvPr>
          <p:cNvCxnSpPr>
            <a:cxnSpLocks/>
          </p:cNvCxnSpPr>
          <p:nvPr/>
        </p:nvCxnSpPr>
        <p:spPr>
          <a:xfrm flipH="1">
            <a:off x="8937663" y="4409926"/>
            <a:ext cx="287365" cy="9494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8983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77608-6DC8-C04F-8FF7-45D98D4D9BCC}"/>
              </a:ext>
            </a:extLst>
          </p:cNvPr>
          <p:cNvSpPr>
            <a:spLocks noGrp="1"/>
          </p:cNvSpPr>
          <p:nvPr>
            <p:ph type="title"/>
          </p:nvPr>
        </p:nvSpPr>
        <p:spPr/>
        <p:txBody>
          <a:bodyPr/>
          <a:lstStyle/>
          <a:p>
            <a:r>
              <a:rPr kumimoji="1" lang="ja-JP" altLang="en-US"/>
              <a:t>ナイーブ</a:t>
            </a:r>
            <a:r>
              <a:rPr lang="ja-JP" altLang="en-US"/>
              <a:t>ベイズ</a:t>
            </a:r>
            <a:endParaRPr kumimoji="1" lang="ja-JP" altLang="en-US"/>
          </a:p>
        </p:txBody>
      </p:sp>
      <p:sp>
        <p:nvSpPr>
          <p:cNvPr id="3" name="コンテンツ プレースホルダー 2">
            <a:extLst>
              <a:ext uri="{FF2B5EF4-FFF2-40B4-BE49-F238E27FC236}">
                <a16:creationId xmlns:a16="http://schemas.microsoft.com/office/drawing/2014/main" id="{5E59D165-E184-7048-A5BC-2661526BC401}"/>
              </a:ext>
            </a:extLst>
          </p:cNvPr>
          <p:cNvSpPr>
            <a:spLocks noGrp="1"/>
          </p:cNvSpPr>
          <p:nvPr>
            <p:ph idx="1"/>
          </p:nvPr>
        </p:nvSpPr>
        <p:spPr/>
        <p:txBody>
          <a:bodyPr/>
          <a:lstStyle/>
          <a:p>
            <a:r>
              <a:rPr kumimoji="1" lang="ja-JP" altLang="en-US"/>
              <a:t>データがあるラベルである確率を計算し、確率が最大になるラベルを分類する方法</a:t>
            </a:r>
            <a:endParaRPr kumimoji="1" lang="en-US" altLang="ja-JP" dirty="0"/>
          </a:p>
          <a:p>
            <a:r>
              <a:rPr lang="ja-JP" altLang="en-US"/>
              <a:t>スパムメールのフィルタリングへの応用で有名</a:t>
            </a:r>
            <a:endParaRPr kumimoji="1" lang="ja-JP" altLang="en-US"/>
          </a:p>
        </p:txBody>
      </p:sp>
      <mc:AlternateContent xmlns:mc="http://schemas.openxmlformats.org/markup-compatibility/2006" xmlns:a14="http://schemas.microsoft.com/office/drawing/2010/main">
        <mc:Choice Requires="a14">
          <p:sp>
            <p:nvSpPr>
              <p:cNvPr id="4" name="コンテンツ プレースホルダー 2">
                <a:extLst>
                  <a:ext uri="{FF2B5EF4-FFF2-40B4-BE49-F238E27FC236}">
                    <a16:creationId xmlns:a16="http://schemas.microsoft.com/office/drawing/2014/main" id="{B6A2F18A-F250-1602-BF6B-0F6E5AFDB7C3}"/>
                  </a:ext>
                </a:extLst>
              </p:cNvPr>
              <p:cNvSpPr txBox="1">
                <a:spLocks/>
              </p:cNvSpPr>
              <p:nvPr/>
            </p:nvSpPr>
            <p:spPr>
              <a:xfrm>
                <a:off x="4314425" y="3765941"/>
                <a:ext cx="4779032" cy="25459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14:m>
                  <m:oMath xmlns:m="http://schemas.openxmlformats.org/officeDocument/2006/math">
                    <m:r>
                      <a:rPr lang="en-US" altLang="ja-JP" i="1" smtClean="0">
                        <a:latin typeface="Cambria Math" panose="02040503050406030204" pitchFamily="18" charset="0"/>
                        <a:cs typeface="Times New Roman" panose="02020603050405020304" pitchFamily="18" charset="0"/>
                      </a:rPr>
                      <m:t>𝑃</m:t>
                    </m:r>
                    <m:d>
                      <m:dPr>
                        <m:ctrlPr>
                          <a:rPr lang="en-US" altLang="ja-JP" i="1" smtClean="0">
                            <a:latin typeface="Cambria Math" panose="02040503050406030204" pitchFamily="18" charset="0"/>
                            <a:cs typeface="Times New Roman" panose="02020603050405020304" pitchFamily="18" charset="0"/>
                          </a:rPr>
                        </m:ctrlPr>
                      </m:dPr>
                      <m:e>
                        <m:sSub>
                          <m:sSubPr>
                            <m:ctrlPr>
                              <a:rPr lang="en-US" altLang="ja-JP" i="1" smtClean="0">
                                <a:latin typeface="Cambria Math" panose="02040503050406030204" pitchFamily="18" charset="0"/>
                                <a:cs typeface="Times New Roman" panose="02020603050405020304" pitchFamily="18" charset="0"/>
                              </a:rPr>
                            </m:ctrlPr>
                          </m:sSubPr>
                          <m:e>
                            <m:r>
                              <a:rPr lang="en-US" altLang="ja-JP" i="1" smtClean="0">
                                <a:latin typeface="Cambria Math" panose="02040503050406030204" pitchFamily="18" charset="0"/>
                                <a:cs typeface="Times New Roman" panose="02020603050405020304" pitchFamily="18" charset="0"/>
                              </a:rPr>
                              <m:t>𝐶</m:t>
                            </m:r>
                          </m:e>
                          <m:sub>
                            <m:r>
                              <a:rPr lang="en-US" altLang="ja-JP" i="1" smtClean="0">
                                <a:latin typeface="Cambria Math" panose="02040503050406030204" pitchFamily="18" charset="0"/>
                                <a:cs typeface="Times New Roman" panose="02020603050405020304" pitchFamily="18" charset="0"/>
                              </a:rPr>
                              <m:t>0</m:t>
                            </m:r>
                          </m:sub>
                        </m:sSub>
                      </m:e>
                      <m:e>
                        <m:r>
                          <a:rPr lang="en-US" altLang="ja-JP" i="1" smtClean="0">
                            <a:latin typeface="Cambria Math" panose="02040503050406030204" pitchFamily="18" charset="0"/>
                            <a:cs typeface="Times New Roman" panose="02020603050405020304" pitchFamily="18" charset="0"/>
                          </a:rPr>
                          <m:t>𝑋</m:t>
                        </m:r>
                      </m:e>
                    </m:d>
                    <m:r>
                      <a:rPr lang="en-US" altLang="ja-JP" i="1" smtClean="0">
                        <a:latin typeface="Cambria Math" panose="02040503050406030204" pitchFamily="18" charset="0"/>
                        <a:cs typeface="Times New Roman" panose="02020603050405020304" pitchFamily="18" charset="0"/>
                      </a:rPr>
                      <m:t>=</m:t>
                    </m:r>
                    <m:f>
                      <m:fPr>
                        <m:ctrlPr>
                          <a:rPr lang="en-US" altLang="ja-JP" i="1" smtClean="0">
                            <a:latin typeface="Cambria Math" panose="02040503050406030204" pitchFamily="18" charset="0"/>
                            <a:cs typeface="Times New Roman" panose="02020603050405020304" pitchFamily="18" charset="0"/>
                          </a:rPr>
                        </m:ctrlPr>
                      </m:fPr>
                      <m:num>
                        <m:r>
                          <a:rPr lang="en-US" altLang="ja-JP" i="1" smtClean="0">
                            <a:latin typeface="Cambria Math" panose="02040503050406030204" pitchFamily="18" charset="0"/>
                            <a:cs typeface="Times New Roman" panose="02020603050405020304" pitchFamily="18" charset="0"/>
                          </a:rPr>
                          <m:t>𝑃</m:t>
                        </m:r>
                        <m:r>
                          <a:rPr lang="en-US" altLang="ja-JP" i="1" smtClean="0">
                            <a:latin typeface="Cambria Math" panose="02040503050406030204" pitchFamily="18" charset="0"/>
                            <a:cs typeface="Times New Roman" panose="02020603050405020304" pitchFamily="18" charset="0"/>
                          </a:rPr>
                          <m:t>(</m:t>
                        </m:r>
                        <m:r>
                          <a:rPr lang="en-US" altLang="ja-JP" i="1" smtClean="0">
                            <a:latin typeface="Cambria Math" panose="02040503050406030204" pitchFamily="18" charset="0"/>
                            <a:cs typeface="Times New Roman" panose="02020603050405020304" pitchFamily="18" charset="0"/>
                          </a:rPr>
                          <m:t>𝑋</m:t>
                        </m:r>
                        <m:r>
                          <a:rPr lang="en-US" altLang="ja-JP" i="1" smtClean="0">
                            <a:latin typeface="Cambria Math" panose="02040503050406030204" pitchFamily="18" charset="0"/>
                            <a:cs typeface="Times New Roman" panose="02020603050405020304" pitchFamily="18" charset="0"/>
                          </a:rPr>
                          <m:t>|</m:t>
                        </m:r>
                        <m:sSub>
                          <m:sSubPr>
                            <m:ctrlPr>
                              <a:rPr lang="en-US" altLang="ja-JP" i="1" smtClean="0">
                                <a:latin typeface="Cambria Math" panose="02040503050406030204" pitchFamily="18" charset="0"/>
                                <a:cs typeface="Times New Roman" panose="02020603050405020304" pitchFamily="18" charset="0"/>
                              </a:rPr>
                            </m:ctrlPr>
                          </m:sSubPr>
                          <m:e>
                            <m:r>
                              <a:rPr lang="en-US" altLang="ja-JP" i="1" smtClean="0">
                                <a:latin typeface="Cambria Math" panose="02040503050406030204" pitchFamily="18" charset="0"/>
                                <a:cs typeface="Times New Roman" panose="02020603050405020304" pitchFamily="18" charset="0"/>
                              </a:rPr>
                              <m:t>𝐶</m:t>
                            </m:r>
                          </m:e>
                          <m:sub>
                            <m:r>
                              <a:rPr lang="en-US" altLang="ja-JP" i="1" smtClean="0">
                                <a:latin typeface="Cambria Math" panose="02040503050406030204" pitchFamily="18" charset="0"/>
                                <a:cs typeface="Times New Roman" panose="02020603050405020304" pitchFamily="18" charset="0"/>
                              </a:rPr>
                              <m:t>0</m:t>
                            </m:r>
                          </m:sub>
                        </m:sSub>
                        <m:r>
                          <a:rPr lang="en-US" altLang="ja-JP" i="1" smtClean="0">
                            <a:latin typeface="Cambria Math" panose="02040503050406030204" pitchFamily="18" charset="0"/>
                            <a:cs typeface="Times New Roman" panose="02020603050405020304" pitchFamily="18" charset="0"/>
                          </a:rPr>
                          <m:t>)</m:t>
                        </m:r>
                        <m:r>
                          <a:rPr lang="en-US" altLang="ja-JP" i="1" smtClean="0">
                            <a:latin typeface="Cambria Math" panose="02040503050406030204" pitchFamily="18" charset="0"/>
                            <a:cs typeface="Times New Roman" panose="02020603050405020304" pitchFamily="18" charset="0"/>
                          </a:rPr>
                          <m:t>𝑃</m:t>
                        </m:r>
                        <m:r>
                          <a:rPr lang="en-US" altLang="ja-JP" i="1" smtClean="0">
                            <a:latin typeface="Cambria Math" panose="02040503050406030204" pitchFamily="18" charset="0"/>
                            <a:cs typeface="Times New Roman" panose="02020603050405020304" pitchFamily="18" charset="0"/>
                          </a:rPr>
                          <m:t>(</m:t>
                        </m:r>
                        <m:sSub>
                          <m:sSubPr>
                            <m:ctrlPr>
                              <a:rPr lang="en-US" altLang="ja-JP" i="1" smtClean="0">
                                <a:latin typeface="Cambria Math" panose="02040503050406030204" pitchFamily="18" charset="0"/>
                                <a:cs typeface="Times New Roman" panose="02020603050405020304" pitchFamily="18" charset="0"/>
                              </a:rPr>
                            </m:ctrlPr>
                          </m:sSubPr>
                          <m:e>
                            <m:r>
                              <a:rPr lang="en-US" altLang="ja-JP" i="1" smtClean="0">
                                <a:latin typeface="Cambria Math" panose="02040503050406030204" pitchFamily="18" charset="0"/>
                                <a:cs typeface="Times New Roman" panose="02020603050405020304" pitchFamily="18" charset="0"/>
                              </a:rPr>
                              <m:t>𝐶</m:t>
                            </m:r>
                          </m:e>
                          <m:sub>
                            <m:r>
                              <a:rPr lang="en-US" altLang="ja-JP" i="1" smtClean="0">
                                <a:latin typeface="Cambria Math" panose="02040503050406030204" pitchFamily="18" charset="0"/>
                                <a:cs typeface="Times New Roman" panose="02020603050405020304" pitchFamily="18" charset="0"/>
                              </a:rPr>
                              <m:t>0</m:t>
                            </m:r>
                          </m:sub>
                        </m:sSub>
                        <m:r>
                          <a:rPr lang="en-US" altLang="ja-JP" i="1" smtClean="0">
                            <a:latin typeface="Cambria Math" panose="02040503050406030204" pitchFamily="18" charset="0"/>
                            <a:cs typeface="Times New Roman" panose="02020603050405020304" pitchFamily="18" charset="0"/>
                          </a:rPr>
                          <m:t>)</m:t>
                        </m:r>
                      </m:num>
                      <m:den>
                        <m:r>
                          <a:rPr lang="en-US" altLang="ja-JP" i="1" smtClean="0">
                            <a:latin typeface="Cambria Math" panose="02040503050406030204" pitchFamily="18" charset="0"/>
                            <a:cs typeface="Times New Roman" panose="02020603050405020304" pitchFamily="18" charset="0"/>
                          </a:rPr>
                          <m:t>𝑃</m:t>
                        </m:r>
                        <m:r>
                          <a:rPr lang="en-US" altLang="ja-JP" i="1" smtClean="0">
                            <a:latin typeface="Cambria Math" panose="02040503050406030204" pitchFamily="18" charset="0"/>
                            <a:cs typeface="Times New Roman" panose="02020603050405020304" pitchFamily="18" charset="0"/>
                          </a:rPr>
                          <m:t>(</m:t>
                        </m:r>
                        <m:r>
                          <a:rPr lang="en-US" altLang="ja-JP" i="1" smtClean="0">
                            <a:latin typeface="Cambria Math" panose="02040503050406030204" pitchFamily="18" charset="0"/>
                            <a:cs typeface="Times New Roman" panose="02020603050405020304" pitchFamily="18" charset="0"/>
                          </a:rPr>
                          <m:t>𝑋</m:t>
                        </m:r>
                        <m:r>
                          <a:rPr lang="en-US" altLang="ja-JP" i="1" smtClean="0">
                            <a:latin typeface="Cambria Math" panose="02040503050406030204" pitchFamily="18" charset="0"/>
                            <a:cs typeface="Times New Roman" panose="02020603050405020304" pitchFamily="18" charset="0"/>
                          </a:rPr>
                          <m:t>)</m:t>
                        </m:r>
                      </m:den>
                    </m:f>
                  </m:oMath>
                </a14:m>
                <a:endParaRPr lang="en-US" altLang="ja-JP" dirty="0"/>
              </a:p>
              <a:p>
                <a14:m>
                  <m:oMath xmlns:m="http://schemas.openxmlformats.org/officeDocument/2006/math">
                    <m:r>
                      <a:rPr lang="en-US" altLang="ja-JP" i="1" smtClean="0">
                        <a:latin typeface="Cambria Math" panose="02040503050406030204" pitchFamily="18" charset="0"/>
                        <a:cs typeface="Times New Roman" panose="02020603050405020304" pitchFamily="18" charset="0"/>
                      </a:rPr>
                      <m:t>𝑃</m:t>
                    </m:r>
                    <m:d>
                      <m:dPr>
                        <m:ctrlPr>
                          <a:rPr lang="en-US" altLang="ja-JP" i="1" smtClean="0">
                            <a:latin typeface="Cambria Math" panose="02040503050406030204" pitchFamily="18" charset="0"/>
                            <a:cs typeface="Times New Roman" panose="02020603050405020304" pitchFamily="18" charset="0"/>
                          </a:rPr>
                        </m:ctrlPr>
                      </m:dPr>
                      <m:e>
                        <m:sSub>
                          <m:sSubPr>
                            <m:ctrlPr>
                              <a:rPr lang="en-US" altLang="ja-JP" i="1" smtClean="0">
                                <a:latin typeface="Cambria Math" panose="02040503050406030204" pitchFamily="18" charset="0"/>
                                <a:cs typeface="Times New Roman" panose="02020603050405020304" pitchFamily="18" charset="0"/>
                              </a:rPr>
                            </m:ctrlPr>
                          </m:sSubPr>
                          <m:e>
                            <m:r>
                              <a:rPr lang="en-US" altLang="ja-JP" i="1" smtClean="0">
                                <a:latin typeface="Cambria Math" panose="02040503050406030204" pitchFamily="18" charset="0"/>
                                <a:cs typeface="Times New Roman" panose="02020603050405020304" pitchFamily="18" charset="0"/>
                              </a:rPr>
                              <m:t>𝐶</m:t>
                            </m:r>
                          </m:e>
                          <m:sub>
                            <m:r>
                              <a:rPr lang="en-US" altLang="ja-JP" i="1" smtClean="0">
                                <a:latin typeface="Cambria Math" panose="02040503050406030204" pitchFamily="18" charset="0"/>
                                <a:cs typeface="Times New Roman" panose="02020603050405020304" pitchFamily="18" charset="0"/>
                              </a:rPr>
                              <m:t>1</m:t>
                            </m:r>
                          </m:sub>
                        </m:sSub>
                      </m:e>
                      <m:e>
                        <m:r>
                          <a:rPr lang="en-US" altLang="ja-JP" i="1" smtClean="0">
                            <a:latin typeface="Cambria Math" panose="02040503050406030204" pitchFamily="18" charset="0"/>
                            <a:cs typeface="Times New Roman" panose="02020603050405020304" pitchFamily="18" charset="0"/>
                          </a:rPr>
                          <m:t>𝑋</m:t>
                        </m:r>
                      </m:e>
                    </m:d>
                    <m:r>
                      <a:rPr lang="en-US" altLang="ja-JP" i="1" smtClean="0">
                        <a:latin typeface="Cambria Math" panose="02040503050406030204" pitchFamily="18" charset="0"/>
                        <a:cs typeface="Times New Roman" panose="02020603050405020304" pitchFamily="18" charset="0"/>
                      </a:rPr>
                      <m:t>=</m:t>
                    </m:r>
                    <m:f>
                      <m:fPr>
                        <m:ctrlPr>
                          <a:rPr lang="en-US" altLang="ja-JP" i="1" smtClean="0">
                            <a:latin typeface="Cambria Math" panose="02040503050406030204" pitchFamily="18" charset="0"/>
                            <a:cs typeface="Times New Roman" panose="02020603050405020304" pitchFamily="18" charset="0"/>
                          </a:rPr>
                        </m:ctrlPr>
                      </m:fPr>
                      <m:num>
                        <m:r>
                          <a:rPr lang="en-US" altLang="ja-JP" i="1" smtClean="0">
                            <a:latin typeface="Cambria Math" panose="02040503050406030204" pitchFamily="18" charset="0"/>
                            <a:cs typeface="Times New Roman" panose="02020603050405020304" pitchFamily="18" charset="0"/>
                          </a:rPr>
                          <m:t>𝑃</m:t>
                        </m:r>
                        <m:r>
                          <a:rPr lang="en-US" altLang="ja-JP" i="1" smtClean="0">
                            <a:latin typeface="Cambria Math" panose="02040503050406030204" pitchFamily="18" charset="0"/>
                            <a:cs typeface="Times New Roman" panose="02020603050405020304" pitchFamily="18" charset="0"/>
                          </a:rPr>
                          <m:t>(</m:t>
                        </m:r>
                        <m:r>
                          <a:rPr lang="en-US" altLang="ja-JP" i="1" smtClean="0">
                            <a:latin typeface="Cambria Math" panose="02040503050406030204" pitchFamily="18" charset="0"/>
                            <a:cs typeface="Times New Roman" panose="02020603050405020304" pitchFamily="18" charset="0"/>
                          </a:rPr>
                          <m:t>𝑋</m:t>
                        </m:r>
                        <m:r>
                          <a:rPr lang="en-US" altLang="ja-JP" i="1" smtClean="0">
                            <a:latin typeface="Cambria Math" panose="02040503050406030204" pitchFamily="18" charset="0"/>
                            <a:cs typeface="Times New Roman" panose="02020603050405020304" pitchFamily="18" charset="0"/>
                          </a:rPr>
                          <m:t>|</m:t>
                        </m:r>
                        <m:sSub>
                          <m:sSubPr>
                            <m:ctrlPr>
                              <a:rPr lang="en-US" altLang="ja-JP" i="1" smtClean="0">
                                <a:latin typeface="Cambria Math" panose="02040503050406030204" pitchFamily="18" charset="0"/>
                                <a:cs typeface="Times New Roman" panose="02020603050405020304" pitchFamily="18" charset="0"/>
                              </a:rPr>
                            </m:ctrlPr>
                          </m:sSubPr>
                          <m:e>
                            <m:r>
                              <a:rPr lang="en-US" altLang="ja-JP" i="1" smtClean="0">
                                <a:latin typeface="Cambria Math" panose="02040503050406030204" pitchFamily="18" charset="0"/>
                                <a:cs typeface="Times New Roman" panose="02020603050405020304" pitchFamily="18" charset="0"/>
                              </a:rPr>
                              <m:t>𝐶</m:t>
                            </m:r>
                          </m:e>
                          <m:sub>
                            <m:r>
                              <a:rPr lang="en-US" altLang="ja-JP" i="1" smtClean="0">
                                <a:latin typeface="Cambria Math" panose="02040503050406030204" pitchFamily="18" charset="0"/>
                                <a:cs typeface="Times New Roman" panose="02020603050405020304" pitchFamily="18" charset="0"/>
                              </a:rPr>
                              <m:t>1</m:t>
                            </m:r>
                          </m:sub>
                        </m:sSub>
                        <m:r>
                          <a:rPr lang="en-US" altLang="ja-JP" i="1" smtClean="0">
                            <a:latin typeface="Cambria Math" panose="02040503050406030204" pitchFamily="18" charset="0"/>
                            <a:cs typeface="Times New Roman" panose="02020603050405020304" pitchFamily="18" charset="0"/>
                          </a:rPr>
                          <m:t>)</m:t>
                        </m:r>
                        <m:r>
                          <a:rPr lang="en-US" altLang="ja-JP" i="1" smtClean="0">
                            <a:latin typeface="Cambria Math" panose="02040503050406030204" pitchFamily="18" charset="0"/>
                            <a:cs typeface="Times New Roman" panose="02020603050405020304" pitchFamily="18" charset="0"/>
                          </a:rPr>
                          <m:t>𝑃</m:t>
                        </m:r>
                        <m:r>
                          <a:rPr lang="en-US" altLang="ja-JP" i="1" smtClean="0">
                            <a:latin typeface="Cambria Math" panose="02040503050406030204" pitchFamily="18" charset="0"/>
                            <a:cs typeface="Times New Roman" panose="02020603050405020304" pitchFamily="18" charset="0"/>
                          </a:rPr>
                          <m:t>(</m:t>
                        </m:r>
                        <m:sSub>
                          <m:sSubPr>
                            <m:ctrlPr>
                              <a:rPr lang="en-US" altLang="ja-JP" i="1" smtClean="0">
                                <a:latin typeface="Cambria Math" panose="02040503050406030204" pitchFamily="18" charset="0"/>
                                <a:cs typeface="Times New Roman" panose="02020603050405020304" pitchFamily="18" charset="0"/>
                              </a:rPr>
                            </m:ctrlPr>
                          </m:sSubPr>
                          <m:e>
                            <m:r>
                              <a:rPr lang="en-US" altLang="ja-JP" i="1" smtClean="0">
                                <a:latin typeface="Cambria Math" panose="02040503050406030204" pitchFamily="18" charset="0"/>
                                <a:cs typeface="Times New Roman" panose="02020603050405020304" pitchFamily="18" charset="0"/>
                              </a:rPr>
                              <m:t>𝐶</m:t>
                            </m:r>
                          </m:e>
                          <m:sub>
                            <m:r>
                              <a:rPr lang="en-US" altLang="ja-JP" i="1" smtClean="0">
                                <a:latin typeface="Cambria Math" panose="02040503050406030204" pitchFamily="18" charset="0"/>
                                <a:cs typeface="Times New Roman" panose="02020603050405020304" pitchFamily="18" charset="0"/>
                              </a:rPr>
                              <m:t>1</m:t>
                            </m:r>
                          </m:sub>
                        </m:sSub>
                        <m:r>
                          <a:rPr lang="en-US" altLang="ja-JP" i="1" smtClean="0">
                            <a:latin typeface="Cambria Math" panose="02040503050406030204" pitchFamily="18" charset="0"/>
                            <a:cs typeface="Times New Roman" panose="02020603050405020304" pitchFamily="18" charset="0"/>
                          </a:rPr>
                          <m:t>)</m:t>
                        </m:r>
                      </m:num>
                      <m:den>
                        <m:r>
                          <a:rPr lang="en-US" altLang="ja-JP" i="1" smtClean="0">
                            <a:latin typeface="Cambria Math" panose="02040503050406030204" pitchFamily="18" charset="0"/>
                            <a:cs typeface="Times New Roman" panose="02020603050405020304" pitchFamily="18" charset="0"/>
                          </a:rPr>
                          <m:t>𝑃</m:t>
                        </m:r>
                        <m:r>
                          <a:rPr lang="en-US" altLang="ja-JP" i="1" smtClean="0">
                            <a:latin typeface="Cambria Math" panose="02040503050406030204" pitchFamily="18" charset="0"/>
                            <a:cs typeface="Times New Roman" panose="02020603050405020304" pitchFamily="18" charset="0"/>
                          </a:rPr>
                          <m:t>(</m:t>
                        </m:r>
                        <m:r>
                          <a:rPr lang="en-US" altLang="ja-JP" i="1" smtClean="0">
                            <a:latin typeface="Cambria Math" panose="02040503050406030204" pitchFamily="18" charset="0"/>
                            <a:cs typeface="Times New Roman" panose="02020603050405020304" pitchFamily="18" charset="0"/>
                          </a:rPr>
                          <m:t>𝑋</m:t>
                        </m:r>
                        <m:r>
                          <a:rPr lang="en-US" altLang="ja-JP" i="1" smtClean="0">
                            <a:latin typeface="Cambria Math" panose="02040503050406030204" pitchFamily="18" charset="0"/>
                            <a:cs typeface="Times New Roman" panose="02020603050405020304" pitchFamily="18" charset="0"/>
                          </a:rPr>
                          <m:t>)</m:t>
                        </m:r>
                      </m:den>
                    </m:f>
                  </m:oMath>
                </a14:m>
                <a:endParaRPr lang="en-US" altLang="ja-JP" dirty="0"/>
              </a:p>
              <a:p>
                <a14:m>
                  <m:oMath xmlns:m="http://schemas.openxmlformats.org/officeDocument/2006/math">
                    <m:r>
                      <a:rPr lang="en-US" altLang="ja-JP" i="1" smtClean="0">
                        <a:latin typeface="Cambria Math" panose="02040503050406030204" pitchFamily="18" charset="0"/>
                        <a:cs typeface="Times New Roman" panose="02020603050405020304" pitchFamily="18" charset="0"/>
                      </a:rPr>
                      <m:t>𝑃</m:t>
                    </m:r>
                    <m:d>
                      <m:dPr>
                        <m:ctrlPr>
                          <a:rPr lang="en-US" altLang="ja-JP" i="1" smtClean="0">
                            <a:latin typeface="Cambria Math" panose="02040503050406030204" pitchFamily="18" charset="0"/>
                            <a:cs typeface="Times New Roman" panose="02020603050405020304" pitchFamily="18" charset="0"/>
                          </a:rPr>
                        </m:ctrlPr>
                      </m:dPr>
                      <m:e>
                        <m:sSub>
                          <m:sSubPr>
                            <m:ctrlPr>
                              <a:rPr lang="en-US" altLang="ja-JP" i="1" smtClean="0">
                                <a:latin typeface="Cambria Math" panose="02040503050406030204" pitchFamily="18" charset="0"/>
                                <a:cs typeface="Times New Roman" panose="02020603050405020304" pitchFamily="18" charset="0"/>
                              </a:rPr>
                            </m:ctrlPr>
                          </m:sSubPr>
                          <m:e>
                            <m:r>
                              <a:rPr lang="en-US" altLang="ja-JP" i="1" smtClean="0">
                                <a:latin typeface="Cambria Math" panose="02040503050406030204" pitchFamily="18" charset="0"/>
                                <a:cs typeface="Times New Roman" panose="02020603050405020304" pitchFamily="18" charset="0"/>
                              </a:rPr>
                              <m:t>𝐶</m:t>
                            </m:r>
                          </m:e>
                          <m:sub>
                            <m:r>
                              <a:rPr lang="en-US" altLang="ja-JP" i="1" smtClean="0">
                                <a:latin typeface="Cambria Math" panose="02040503050406030204" pitchFamily="18" charset="0"/>
                                <a:cs typeface="Times New Roman" panose="02020603050405020304" pitchFamily="18" charset="0"/>
                              </a:rPr>
                              <m:t>2</m:t>
                            </m:r>
                          </m:sub>
                        </m:sSub>
                      </m:e>
                      <m:e>
                        <m:r>
                          <a:rPr lang="en-US" altLang="ja-JP" i="1" smtClean="0">
                            <a:latin typeface="Cambria Math" panose="02040503050406030204" pitchFamily="18" charset="0"/>
                            <a:cs typeface="Times New Roman" panose="02020603050405020304" pitchFamily="18" charset="0"/>
                          </a:rPr>
                          <m:t>𝑋</m:t>
                        </m:r>
                      </m:e>
                    </m:d>
                    <m:r>
                      <a:rPr lang="en-US" altLang="ja-JP" i="1" smtClean="0">
                        <a:latin typeface="Cambria Math" panose="02040503050406030204" pitchFamily="18" charset="0"/>
                        <a:cs typeface="Times New Roman" panose="02020603050405020304" pitchFamily="18" charset="0"/>
                      </a:rPr>
                      <m:t>=</m:t>
                    </m:r>
                    <m:f>
                      <m:fPr>
                        <m:ctrlPr>
                          <a:rPr lang="en-US" altLang="ja-JP" i="1" smtClean="0">
                            <a:latin typeface="Cambria Math" panose="02040503050406030204" pitchFamily="18" charset="0"/>
                            <a:cs typeface="Times New Roman" panose="02020603050405020304" pitchFamily="18" charset="0"/>
                          </a:rPr>
                        </m:ctrlPr>
                      </m:fPr>
                      <m:num>
                        <m:r>
                          <a:rPr lang="en-US" altLang="ja-JP" i="1" smtClean="0">
                            <a:latin typeface="Cambria Math" panose="02040503050406030204" pitchFamily="18" charset="0"/>
                            <a:cs typeface="Times New Roman" panose="02020603050405020304" pitchFamily="18" charset="0"/>
                          </a:rPr>
                          <m:t>𝑃</m:t>
                        </m:r>
                        <m:r>
                          <a:rPr lang="en-US" altLang="ja-JP" i="1" smtClean="0">
                            <a:latin typeface="Cambria Math" panose="02040503050406030204" pitchFamily="18" charset="0"/>
                            <a:cs typeface="Times New Roman" panose="02020603050405020304" pitchFamily="18" charset="0"/>
                          </a:rPr>
                          <m:t>(</m:t>
                        </m:r>
                        <m:r>
                          <a:rPr lang="en-US" altLang="ja-JP" i="1" smtClean="0">
                            <a:latin typeface="Cambria Math" panose="02040503050406030204" pitchFamily="18" charset="0"/>
                            <a:cs typeface="Times New Roman" panose="02020603050405020304" pitchFamily="18" charset="0"/>
                          </a:rPr>
                          <m:t>𝑋</m:t>
                        </m:r>
                        <m:r>
                          <a:rPr lang="en-US" altLang="ja-JP" i="1" smtClean="0">
                            <a:latin typeface="Cambria Math" panose="02040503050406030204" pitchFamily="18" charset="0"/>
                            <a:cs typeface="Times New Roman" panose="02020603050405020304" pitchFamily="18" charset="0"/>
                          </a:rPr>
                          <m:t>|</m:t>
                        </m:r>
                        <m:sSub>
                          <m:sSubPr>
                            <m:ctrlPr>
                              <a:rPr lang="en-US" altLang="ja-JP" i="1" smtClean="0">
                                <a:latin typeface="Cambria Math" panose="02040503050406030204" pitchFamily="18" charset="0"/>
                                <a:cs typeface="Times New Roman" panose="02020603050405020304" pitchFamily="18" charset="0"/>
                              </a:rPr>
                            </m:ctrlPr>
                          </m:sSubPr>
                          <m:e>
                            <m:r>
                              <a:rPr lang="en-US" altLang="ja-JP" i="1" smtClean="0">
                                <a:latin typeface="Cambria Math" panose="02040503050406030204" pitchFamily="18" charset="0"/>
                                <a:cs typeface="Times New Roman" panose="02020603050405020304" pitchFamily="18" charset="0"/>
                              </a:rPr>
                              <m:t>𝐶</m:t>
                            </m:r>
                          </m:e>
                          <m:sub>
                            <m:r>
                              <a:rPr lang="en-US" altLang="ja-JP" i="1" smtClean="0">
                                <a:latin typeface="Cambria Math" panose="02040503050406030204" pitchFamily="18" charset="0"/>
                                <a:cs typeface="Times New Roman" panose="02020603050405020304" pitchFamily="18" charset="0"/>
                              </a:rPr>
                              <m:t>2</m:t>
                            </m:r>
                          </m:sub>
                        </m:sSub>
                        <m:r>
                          <a:rPr lang="en-US" altLang="ja-JP" i="1" smtClean="0">
                            <a:latin typeface="Cambria Math" panose="02040503050406030204" pitchFamily="18" charset="0"/>
                            <a:cs typeface="Times New Roman" panose="02020603050405020304" pitchFamily="18" charset="0"/>
                          </a:rPr>
                          <m:t>)</m:t>
                        </m:r>
                        <m:r>
                          <a:rPr lang="en-US" altLang="ja-JP" i="1" smtClean="0">
                            <a:latin typeface="Cambria Math" panose="02040503050406030204" pitchFamily="18" charset="0"/>
                            <a:cs typeface="Times New Roman" panose="02020603050405020304" pitchFamily="18" charset="0"/>
                          </a:rPr>
                          <m:t>𝑃</m:t>
                        </m:r>
                        <m:r>
                          <a:rPr lang="en-US" altLang="ja-JP" i="1" smtClean="0">
                            <a:latin typeface="Cambria Math" panose="02040503050406030204" pitchFamily="18" charset="0"/>
                            <a:cs typeface="Times New Roman" panose="02020603050405020304" pitchFamily="18" charset="0"/>
                          </a:rPr>
                          <m:t>(</m:t>
                        </m:r>
                        <m:sSub>
                          <m:sSubPr>
                            <m:ctrlPr>
                              <a:rPr lang="en-US" altLang="ja-JP" i="1" smtClean="0">
                                <a:latin typeface="Cambria Math" panose="02040503050406030204" pitchFamily="18" charset="0"/>
                                <a:cs typeface="Times New Roman" panose="02020603050405020304" pitchFamily="18" charset="0"/>
                              </a:rPr>
                            </m:ctrlPr>
                          </m:sSubPr>
                          <m:e>
                            <m:r>
                              <a:rPr lang="en-US" altLang="ja-JP" i="1" smtClean="0">
                                <a:latin typeface="Cambria Math" panose="02040503050406030204" pitchFamily="18" charset="0"/>
                                <a:cs typeface="Times New Roman" panose="02020603050405020304" pitchFamily="18" charset="0"/>
                              </a:rPr>
                              <m:t>𝐶</m:t>
                            </m:r>
                          </m:e>
                          <m:sub>
                            <m:r>
                              <a:rPr lang="en-US" altLang="ja-JP" i="1" smtClean="0">
                                <a:latin typeface="Cambria Math" panose="02040503050406030204" pitchFamily="18" charset="0"/>
                                <a:cs typeface="Times New Roman" panose="02020603050405020304" pitchFamily="18" charset="0"/>
                              </a:rPr>
                              <m:t>2</m:t>
                            </m:r>
                          </m:sub>
                        </m:sSub>
                        <m:r>
                          <a:rPr lang="en-US" altLang="ja-JP" i="1" smtClean="0">
                            <a:latin typeface="Cambria Math" panose="02040503050406030204" pitchFamily="18" charset="0"/>
                            <a:cs typeface="Times New Roman" panose="02020603050405020304" pitchFamily="18" charset="0"/>
                          </a:rPr>
                          <m:t>)</m:t>
                        </m:r>
                      </m:num>
                      <m:den>
                        <m:r>
                          <a:rPr lang="en-US" altLang="ja-JP" i="1" smtClean="0">
                            <a:latin typeface="Cambria Math" panose="02040503050406030204" pitchFamily="18" charset="0"/>
                            <a:cs typeface="Times New Roman" panose="02020603050405020304" pitchFamily="18" charset="0"/>
                          </a:rPr>
                          <m:t>𝑃</m:t>
                        </m:r>
                        <m:r>
                          <a:rPr lang="en-US" altLang="ja-JP" i="1" smtClean="0">
                            <a:latin typeface="Cambria Math" panose="02040503050406030204" pitchFamily="18" charset="0"/>
                            <a:cs typeface="Times New Roman" panose="02020603050405020304" pitchFamily="18" charset="0"/>
                          </a:rPr>
                          <m:t>(</m:t>
                        </m:r>
                        <m:r>
                          <a:rPr lang="en-US" altLang="ja-JP" i="1" smtClean="0">
                            <a:latin typeface="Cambria Math" panose="02040503050406030204" pitchFamily="18" charset="0"/>
                            <a:cs typeface="Times New Roman" panose="02020603050405020304" pitchFamily="18" charset="0"/>
                          </a:rPr>
                          <m:t>𝑋</m:t>
                        </m:r>
                        <m:r>
                          <a:rPr lang="en-US" altLang="ja-JP" i="1" smtClean="0">
                            <a:latin typeface="Cambria Math" panose="02040503050406030204" pitchFamily="18" charset="0"/>
                            <a:cs typeface="Times New Roman" panose="02020603050405020304" pitchFamily="18" charset="0"/>
                          </a:rPr>
                          <m:t>)</m:t>
                        </m:r>
                      </m:den>
                    </m:f>
                  </m:oMath>
                </a14:m>
                <a:endParaRPr lang="ja-JP" altLang="en-US"/>
              </a:p>
            </p:txBody>
          </p:sp>
        </mc:Choice>
        <mc:Fallback xmlns="">
          <p:sp>
            <p:nvSpPr>
              <p:cNvPr id="4" name="コンテンツ プレースホルダー 2">
                <a:extLst>
                  <a:ext uri="{FF2B5EF4-FFF2-40B4-BE49-F238E27FC236}">
                    <a16:creationId xmlns:a16="http://schemas.microsoft.com/office/drawing/2014/main" id="{B6A2F18A-F250-1602-BF6B-0F6E5AFDB7C3}"/>
                  </a:ext>
                </a:extLst>
              </p:cNvPr>
              <p:cNvSpPr txBox="1">
                <a:spLocks noRot="1" noChangeAspect="1" noMove="1" noResize="1" noEditPoints="1" noAdjustHandles="1" noChangeArrowheads="1" noChangeShapeType="1" noTextEdit="1"/>
              </p:cNvSpPr>
              <p:nvPr/>
            </p:nvSpPr>
            <p:spPr>
              <a:xfrm>
                <a:off x="4314425" y="3765941"/>
                <a:ext cx="4779032" cy="2545959"/>
              </a:xfrm>
              <a:prstGeom prst="rect">
                <a:avLst/>
              </a:prstGeom>
              <a:blipFill>
                <a:blip r:embed="rId2"/>
                <a:stretch>
                  <a:fillRect l="-2116" t="-498"/>
                </a:stretch>
              </a:blipFill>
            </p:spPr>
            <p:txBody>
              <a:bodyPr/>
              <a:lstStyle/>
              <a:p>
                <a:r>
                  <a:rPr lang="ja-JP" altLang="en-US">
                    <a:noFill/>
                  </a:rPr>
                  <a:t> </a:t>
                </a:r>
              </a:p>
            </p:txBody>
          </p:sp>
        </mc:Fallback>
      </mc:AlternateContent>
      <p:sp>
        <p:nvSpPr>
          <p:cNvPr id="5" name="左中かっこ 4">
            <a:extLst>
              <a:ext uri="{FF2B5EF4-FFF2-40B4-BE49-F238E27FC236}">
                <a16:creationId xmlns:a16="http://schemas.microsoft.com/office/drawing/2014/main" id="{8CF7FBE0-7FBA-91AE-AAD6-6FC616441E71}"/>
              </a:ext>
            </a:extLst>
          </p:cNvPr>
          <p:cNvSpPr/>
          <p:nvPr/>
        </p:nvSpPr>
        <p:spPr>
          <a:xfrm>
            <a:off x="4028931" y="3631004"/>
            <a:ext cx="339047" cy="2140200"/>
          </a:xfrm>
          <a:prstGeom prst="leftBrace">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8C2A2C-A004-BCA5-FAFA-0D6F02BE2FE3}"/>
              </a:ext>
            </a:extLst>
          </p:cNvPr>
          <p:cNvSpPr txBox="1"/>
          <p:nvPr/>
        </p:nvSpPr>
        <p:spPr>
          <a:xfrm>
            <a:off x="2226589" y="4239439"/>
            <a:ext cx="2087836" cy="923330"/>
          </a:xfrm>
          <a:prstGeom prst="rect">
            <a:avLst/>
          </a:prstGeom>
          <a:noFill/>
        </p:spPr>
        <p:txBody>
          <a:bodyPr wrap="square" rtlCol="0">
            <a:spAutoFit/>
          </a:bodyPr>
          <a:lstStyle/>
          <a:p>
            <a:r>
              <a:rPr kumimoji="1" lang="ja-JP" altLang="en-US"/>
              <a:t>どれが一番確率が高いかで分類を</a:t>
            </a:r>
            <a:br>
              <a:rPr kumimoji="1" lang="en-US" altLang="ja-JP" dirty="0"/>
            </a:br>
            <a:r>
              <a:rPr kumimoji="1" lang="ja-JP" altLang="en-US"/>
              <a:t>決める</a:t>
            </a:r>
          </a:p>
        </p:txBody>
      </p:sp>
    </p:spTree>
    <p:extLst>
      <p:ext uri="{BB962C8B-B14F-4D97-AF65-F5344CB8AC3E}">
        <p14:creationId xmlns:p14="http://schemas.microsoft.com/office/powerpoint/2010/main" val="2201553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2EB04B-6008-A946-8268-A1F6ED11E425}"/>
              </a:ext>
            </a:extLst>
          </p:cNvPr>
          <p:cNvSpPr>
            <a:spLocks noGrp="1"/>
          </p:cNvSpPr>
          <p:nvPr>
            <p:ph type="title"/>
          </p:nvPr>
        </p:nvSpPr>
        <p:spPr/>
        <p:txBody>
          <a:bodyPr/>
          <a:lstStyle/>
          <a:p>
            <a:r>
              <a:rPr kumimoji="1" lang="ja-JP" altLang="en-US"/>
              <a:t>決定木</a:t>
            </a:r>
          </a:p>
        </p:txBody>
      </p:sp>
      <p:sp>
        <p:nvSpPr>
          <p:cNvPr id="3" name="コンテンツ プレースホルダー 2">
            <a:extLst>
              <a:ext uri="{FF2B5EF4-FFF2-40B4-BE49-F238E27FC236}">
                <a16:creationId xmlns:a16="http://schemas.microsoft.com/office/drawing/2014/main" id="{33D0BB41-C355-9D48-B08E-7F317D44A138}"/>
              </a:ext>
            </a:extLst>
          </p:cNvPr>
          <p:cNvSpPr>
            <a:spLocks noGrp="1"/>
          </p:cNvSpPr>
          <p:nvPr>
            <p:ph idx="1"/>
          </p:nvPr>
        </p:nvSpPr>
        <p:spPr>
          <a:xfrm>
            <a:off x="838200" y="1825625"/>
            <a:ext cx="6063641" cy="3902380"/>
          </a:xfrm>
        </p:spPr>
        <p:txBody>
          <a:bodyPr>
            <a:normAutofit lnSpcReduction="10000"/>
          </a:bodyPr>
          <a:lstStyle/>
          <a:p>
            <a:r>
              <a:rPr kumimoji="1" lang="ja-JP" altLang="en-US"/>
              <a:t>木構造の分割を実現することにより分類するアルゴリズム</a:t>
            </a:r>
            <a:endParaRPr kumimoji="1" lang="en-US" altLang="ja-JP" dirty="0"/>
          </a:p>
          <a:p>
            <a:r>
              <a:rPr kumimoji="1" lang="ja-JP" altLang="en-US"/>
              <a:t>根から葉に再起的に分割</a:t>
            </a:r>
            <a:endParaRPr kumimoji="1" lang="en-US" altLang="ja-JP" dirty="0"/>
          </a:p>
          <a:p>
            <a:pPr lvl="1"/>
            <a:r>
              <a:rPr lang="ja-JP" altLang="en-US"/>
              <a:t>一つの属性を選び根とする、属性ごとに枝をつくる</a:t>
            </a:r>
            <a:endParaRPr lang="en-US" altLang="ja-JP" dirty="0"/>
          </a:p>
          <a:p>
            <a:pPr lvl="1"/>
            <a:r>
              <a:rPr kumimoji="1" lang="ja-JP" altLang="en-US"/>
              <a:t>訓練データを部分集合に分割</a:t>
            </a:r>
            <a:r>
              <a:rPr kumimoji="1" lang="en-US" altLang="ja-JP" dirty="0"/>
              <a:t>(</a:t>
            </a:r>
            <a:r>
              <a:rPr kumimoji="1" lang="ja-JP" altLang="en-US"/>
              <a:t>一つの枝につき一つの部分集合</a:t>
            </a:r>
            <a:r>
              <a:rPr kumimoji="1" lang="en-US" altLang="ja-JP" dirty="0"/>
              <a:t>)</a:t>
            </a:r>
          </a:p>
          <a:p>
            <a:pPr lvl="1"/>
            <a:r>
              <a:rPr kumimoji="1" lang="ja-JP" altLang="en-US"/>
              <a:t>同じ手順を各枝についておこなう</a:t>
            </a:r>
            <a:endParaRPr kumimoji="1" lang="en-US" altLang="ja-JP" dirty="0"/>
          </a:p>
          <a:p>
            <a:pPr lvl="1"/>
            <a:r>
              <a:rPr lang="ja-JP" altLang="en-US"/>
              <a:t>割り当てられた訓練データが同じクラスになったら終了</a:t>
            </a:r>
            <a:endParaRPr kumimoji="1" lang="en-US" altLang="ja-JP" dirty="0"/>
          </a:p>
          <a:p>
            <a:pPr lvl="1"/>
            <a:endParaRPr kumimoji="1" lang="ja-JP" altLang="en-US"/>
          </a:p>
        </p:txBody>
      </p:sp>
      <p:pic>
        <p:nvPicPr>
          <p:cNvPr id="4" name="図 3">
            <a:extLst>
              <a:ext uri="{FF2B5EF4-FFF2-40B4-BE49-F238E27FC236}">
                <a16:creationId xmlns:a16="http://schemas.microsoft.com/office/drawing/2014/main" id="{AE8D9235-BD15-7F41-82FE-CC7910E7693A}"/>
              </a:ext>
            </a:extLst>
          </p:cNvPr>
          <p:cNvPicPr>
            <a:picLocks noChangeAspect="1"/>
          </p:cNvPicPr>
          <p:nvPr/>
        </p:nvPicPr>
        <p:blipFill>
          <a:blip r:embed="rId2"/>
          <a:stretch>
            <a:fillRect/>
          </a:stretch>
        </p:blipFill>
        <p:spPr>
          <a:xfrm>
            <a:off x="6878458" y="1282396"/>
            <a:ext cx="5030600" cy="4742623"/>
          </a:xfrm>
          <a:prstGeom prst="rect">
            <a:avLst/>
          </a:prstGeom>
        </p:spPr>
      </p:pic>
    </p:spTree>
    <p:extLst>
      <p:ext uri="{BB962C8B-B14F-4D97-AF65-F5344CB8AC3E}">
        <p14:creationId xmlns:p14="http://schemas.microsoft.com/office/powerpoint/2010/main" val="2140677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504227-9D21-2B43-84C9-D50E2C61F684}"/>
              </a:ext>
            </a:extLst>
          </p:cNvPr>
          <p:cNvSpPr>
            <a:spLocks noGrp="1"/>
          </p:cNvSpPr>
          <p:nvPr>
            <p:ph type="title"/>
          </p:nvPr>
        </p:nvSpPr>
        <p:spPr/>
        <p:txBody>
          <a:bodyPr/>
          <a:lstStyle/>
          <a:p>
            <a:r>
              <a:rPr kumimoji="1" lang="ja-JP" altLang="en-US"/>
              <a:t>アンサンブル学習</a:t>
            </a:r>
          </a:p>
        </p:txBody>
      </p:sp>
      <p:sp>
        <p:nvSpPr>
          <p:cNvPr id="3" name="コンテンツ プレースホルダー 2">
            <a:extLst>
              <a:ext uri="{FF2B5EF4-FFF2-40B4-BE49-F238E27FC236}">
                <a16:creationId xmlns:a16="http://schemas.microsoft.com/office/drawing/2014/main" id="{A917BD25-7C31-D74E-9B64-391C8114B047}"/>
              </a:ext>
            </a:extLst>
          </p:cNvPr>
          <p:cNvSpPr>
            <a:spLocks noGrp="1"/>
          </p:cNvSpPr>
          <p:nvPr>
            <p:ph idx="1"/>
          </p:nvPr>
        </p:nvSpPr>
        <p:spPr/>
        <p:txBody>
          <a:bodyPr>
            <a:normAutofit fontScale="55000" lnSpcReduction="20000"/>
          </a:bodyPr>
          <a:lstStyle/>
          <a:p>
            <a:r>
              <a:rPr lang="ja-JP" altLang="en-US"/>
              <a:t>多数の分類器を使って判定し、その結果をまとめることによって、一つの分類器を使うよりも良い結果が得られることが多い</a:t>
            </a:r>
            <a:r>
              <a:rPr lang="en-US" altLang="ja-JP" dirty="0">
                <a:sym typeface="Wingdings" pitchFamily="2" charset="2"/>
              </a:rPr>
              <a:t></a:t>
            </a:r>
            <a:r>
              <a:rPr lang="ja-JP" altLang="en-US"/>
              <a:t>アンサンブル学習</a:t>
            </a:r>
            <a:endParaRPr lang="en-US" altLang="ja-JP" dirty="0"/>
          </a:p>
          <a:p>
            <a:endParaRPr lang="en-US" altLang="ja-JP" dirty="0"/>
          </a:p>
          <a:p>
            <a:r>
              <a:rPr lang="ja-JP" altLang="en-US"/>
              <a:t>バギング</a:t>
            </a:r>
            <a:r>
              <a:rPr lang="en-US" altLang="ja-JP" dirty="0"/>
              <a:t>(</a:t>
            </a:r>
            <a:r>
              <a:rPr lang="ja-JP" altLang="en-US"/>
              <a:t>ブートストラップ・アグリゲーション</a:t>
            </a:r>
            <a:r>
              <a:rPr lang="en-US" altLang="ja-JP" dirty="0"/>
              <a:t>)</a:t>
            </a:r>
          </a:p>
          <a:p>
            <a:pPr lvl="1"/>
            <a:r>
              <a:rPr lang="ja-JP" altLang="en-US"/>
              <a:t>訓練データから無作為に別々のサブセットをサンプリングしてそれぞれ訓練し複数の分類器をつくり平均や投票で集計して結果を出す。</a:t>
            </a:r>
            <a:endParaRPr lang="en-US" altLang="ja-JP" dirty="0"/>
          </a:p>
          <a:p>
            <a:pPr lvl="1"/>
            <a:r>
              <a:rPr lang="ja-JP" altLang="en-US"/>
              <a:t>ランダムフォレスト</a:t>
            </a:r>
            <a:endParaRPr lang="en-US" altLang="ja-JP" dirty="0"/>
          </a:p>
          <a:p>
            <a:pPr lvl="2"/>
            <a:r>
              <a:rPr lang="ja-JP" altLang="en-US"/>
              <a:t>決定木を複数利用することにより、決定木単体よりも予測精度の向上を図るアルゴリズム。</a:t>
            </a:r>
          </a:p>
          <a:p>
            <a:pPr lvl="2"/>
            <a:r>
              <a:rPr lang="ja-JP" altLang="en-US"/>
              <a:t>ランダムフォレストはバギング</a:t>
            </a:r>
            <a:r>
              <a:rPr lang="en-US" altLang="ja-JP" dirty="0"/>
              <a:t>(</a:t>
            </a:r>
            <a:r>
              <a:rPr lang="ja-JP" altLang="en-US"/>
              <a:t>ブートストラップ</a:t>
            </a:r>
            <a:r>
              <a:rPr lang="en-US" altLang="ja-JP" dirty="0"/>
              <a:t>)</a:t>
            </a:r>
            <a:r>
              <a:rPr lang="ja-JP" altLang="en-US"/>
              <a:t>により多様なデータセットを作ると同時に一部の特徴量だけランダムに選択することにより、複数の決定木の多様性を担保している。</a:t>
            </a:r>
          </a:p>
          <a:p>
            <a:pPr lvl="2"/>
            <a:r>
              <a:rPr lang="ja-JP" altLang="en-US"/>
              <a:t>予測結果の多数決をとることにより、分類結果の結果を返す。</a:t>
            </a:r>
            <a:endParaRPr lang="en-US" altLang="ja-JP" dirty="0"/>
          </a:p>
          <a:p>
            <a:r>
              <a:rPr lang="ja-JP" altLang="en-US"/>
              <a:t>ブースティング</a:t>
            </a:r>
            <a:endParaRPr lang="en-US" altLang="ja-JP" dirty="0"/>
          </a:p>
          <a:p>
            <a:pPr lvl="1"/>
            <a:r>
              <a:rPr lang="ja-JP" altLang="en-US"/>
              <a:t>アダブースト</a:t>
            </a:r>
            <a:endParaRPr lang="en-US" altLang="ja-JP" dirty="0"/>
          </a:p>
          <a:p>
            <a:pPr lvl="2"/>
            <a:r>
              <a:rPr lang="ja-JP" altLang="en-US"/>
              <a:t>ベースの決定木などの分類器を訓練し、訓練セットを対象として予測のために使い、分類に失敗したものについて相対的な重みをあげて、第</a:t>
            </a:r>
            <a:r>
              <a:rPr lang="en-US" altLang="ja-JP" dirty="0"/>
              <a:t>2</a:t>
            </a:r>
            <a:r>
              <a:rPr lang="ja-JP" altLang="en-US"/>
              <a:t>の分類器を訓練し、それを繰り返すアルゴリズム。</a:t>
            </a:r>
            <a:endParaRPr lang="en-US" altLang="ja-JP" dirty="0"/>
          </a:p>
          <a:p>
            <a:pPr lvl="1"/>
            <a:r>
              <a:rPr lang="ja-JP" altLang="en-US"/>
              <a:t>勾配ブースティング</a:t>
            </a:r>
            <a:endParaRPr lang="en-US" altLang="ja-JP" dirty="0"/>
          </a:p>
          <a:p>
            <a:pPr lvl="2"/>
            <a:r>
              <a:rPr lang="ja-JP" altLang="en-US"/>
              <a:t>ベースの決定木などの分類器を訓練し、訓練セットを対象として予測のために使い、新予測値を前の予測値との残差に適用させようとし、それを繰り返すアルゴリズム。</a:t>
            </a:r>
            <a:r>
              <a:rPr lang="en-US" altLang="ja-JP" dirty="0">
                <a:sym typeface="Wingdings" pitchFamily="2" charset="2"/>
              </a:rPr>
              <a:t>c.f. </a:t>
            </a:r>
            <a:r>
              <a:rPr lang="en-US" altLang="ja-JP" dirty="0" err="1"/>
              <a:t>xgboost</a:t>
            </a:r>
            <a:r>
              <a:rPr lang="ja-JP" altLang="en-US"/>
              <a:t>、</a:t>
            </a:r>
            <a:r>
              <a:rPr lang="en-US" altLang="ja-JP" dirty="0" err="1"/>
              <a:t>LightGBM</a:t>
            </a:r>
            <a:endParaRPr lang="ja-JP" altLang="en-US"/>
          </a:p>
          <a:p>
            <a:r>
              <a:rPr lang="ja-JP" altLang="en-US"/>
              <a:t>スタッキング</a:t>
            </a:r>
            <a:endParaRPr lang="en-US" altLang="ja-JP" dirty="0"/>
          </a:p>
          <a:p>
            <a:pPr lvl="1"/>
            <a:r>
              <a:rPr lang="ja-JP" altLang="en-US"/>
              <a:t>集計までモデルを訓練して実現する</a:t>
            </a:r>
            <a:r>
              <a:rPr lang="en-US" altLang="ja-JP" dirty="0"/>
              <a:t>(</a:t>
            </a:r>
            <a:r>
              <a:rPr lang="ja-JP" altLang="en-US"/>
              <a:t>メタ学習器、ブレンダー</a:t>
            </a:r>
            <a:r>
              <a:rPr lang="en-US" altLang="ja-JP" dirty="0"/>
              <a:t>)</a:t>
            </a:r>
            <a:r>
              <a:rPr lang="ja-JP" altLang="en-US"/>
              <a:t>手法。</a:t>
            </a:r>
            <a:endParaRPr lang="en-US" altLang="ja-JP" dirty="0"/>
          </a:p>
          <a:p>
            <a:pPr lvl="1"/>
            <a:r>
              <a:rPr lang="en-US" altLang="ja-JP" dirty="0"/>
              <a:t>https://</a:t>
            </a:r>
            <a:r>
              <a:rPr lang="en-US" altLang="ja-JP" dirty="0" err="1"/>
              <a:t>www.haya-programming.com</a:t>
            </a:r>
            <a:r>
              <a:rPr lang="en-US" altLang="ja-JP" dirty="0"/>
              <a:t>/entry/2018/02/17/035058</a:t>
            </a:r>
            <a:endParaRPr lang="ja-JP" altLang="en-US"/>
          </a:p>
          <a:p>
            <a:endParaRPr kumimoji="1" lang="ja-JP" altLang="en-US"/>
          </a:p>
        </p:txBody>
      </p:sp>
    </p:spTree>
    <p:extLst>
      <p:ext uri="{BB962C8B-B14F-4D97-AF65-F5344CB8AC3E}">
        <p14:creationId xmlns:p14="http://schemas.microsoft.com/office/powerpoint/2010/main" val="2132369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4A0512-4F7E-5747-9765-46CF85E3F310}"/>
              </a:ext>
            </a:extLst>
          </p:cNvPr>
          <p:cNvSpPr>
            <a:spLocks noGrp="1"/>
          </p:cNvSpPr>
          <p:nvPr>
            <p:ph type="title"/>
          </p:nvPr>
        </p:nvSpPr>
        <p:spPr/>
        <p:txBody>
          <a:bodyPr/>
          <a:lstStyle/>
          <a:p>
            <a:r>
              <a:rPr lang="ja-JP" altLang="en-US"/>
              <a:t>バギングのイメージ</a:t>
            </a:r>
            <a:endParaRPr kumimoji="1" lang="ja-JP" altLang="en-US"/>
          </a:p>
        </p:txBody>
      </p:sp>
      <p:sp>
        <p:nvSpPr>
          <p:cNvPr id="3" name="コンテンツ プレースホルダー 2">
            <a:extLst>
              <a:ext uri="{FF2B5EF4-FFF2-40B4-BE49-F238E27FC236}">
                <a16:creationId xmlns:a16="http://schemas.microsoft.com/office/drawing/2014/main" id="{7A546412-6315-0645-9FF9-E61C7CF7955F}"/>
              </a:ext>
            </a:extLst>
          </p:cNvPr>
          <p:cNvSpPr>
            <a:spLocks noGrp="1"/>
          </p:cNvSpPr>
          <p:nvPr>
            <p:ph idx="1"/>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F200F8D3-AA96-B147-AD5C-B5BA800D1CF6}"/>
              </a:ext>
            </a:extLst>
          </p:cNvPr>
          <p:cNvSpPr txBox="1"/>
          <p:nvPr/>
        </p:nvSpPr>
        <p:spPr>
          <a:xfrm>
            <a:off x="1215025" y="6283021"/>
            <a:ext cx="9525365" cy="369332"/>
          </a:xfrm>
          <a:prstGeom prst="rect">
            <a:avLst/>
          </a:prstGeom>
          <a:noFill/>
        </p:spPr>
        <p:txBody>
          <a:bodyPr wrap="none" rtlCol="0">
            <a:spAutoFit/>
          </a:bodyPr>
          <a:lstStyle/>
          <a:p>
            <a:r>
              <a:rPr lang="en-US" altLang="ja-JP" dirty="0" err="1"/>
              <a:t>Géron</a:t>
            </a:r>
            <a:r>
              <a:rPr lang="en-US" altLang="ja-JP" dirty="0"/>
              <a:t>, </a:t>
            </a:r>
            <a:r>
              <a:rPr lang="en-US" altLang="ja-JP" dirty="0" err="1"/>
              <a:t>Aurélien</a:t>
            </a:r>
            <a:r>
              <a:rPr lang="en-US" altLang="ja-JP" dirty="0"/>
              <a:t>. "Hands on Machine Learning with scikit-learn and </a:t>
            </a:r>
            <a:r>
              <a:rPr lang="en-US" altLang="ja-JP" dirty="0" err="1"/>
              <a:t>Tensorflow</a:t>
            </a:r>
            <a:r>
              <a:rPr lang="en-US" altLang="ja-JP" dirty="0"/>
              <a:t>." (2017).</a:t>
            </a:r>
            <a:endParaRPr kumimoji="1" lang="ja-JP" altLang="en-US"/>
          </a:p>
        </p:txBody>
      </p:sp>
      <p:pic>
        <p:nvPicPr>
          <p:cNvPr id="5" name="図 4">
            <a:extLst>
              <a:ext uri="{FF2B5EF4-FFF2-40B4-BE49-F238E27FC236}">
                <a16:creationId xmlns:a16="http://schemas.microsoft.com/office/drawing/2014/main" id="{3ECDDB01-99C6-B441-A221-A77D054933AE}"/>
              </a:ext>
            </a:extLst>
          </p:cNvPr>
          <p:cNvPicPr>
            <a:picLocks noChangeAspect="1"/>
          </p:cNvPicPr>
          <p:nvPr/>
        </p:nvPicPr>
        <p:blipFill>
          <a:blip r:embed="rId2"/>
          <a:stretch>
            <a:fillRect/>
          </a:stretch>
        </p:blipFill>
        <p:spPr>
          <a:xfrm>
            <a:off x="1491171" y="1404221"/>
            <a:ext cx="8973072" cy="4653766"/>
          </a:xfrm>
          <a:prstGeom prst="rect">
            <a:avLst/>
          </a:prstGeom>
        </p:spPr>
      </p:pic>
    </p:spTree>
    <p:extLst>
      <p:ext uri="{BB962C8B-B14F-4D97-AF65-F5344CB8AC3E}">
        <p14:creationId xmlns:p14="http://schemas.microsoft.com/office/powerpoint/2010/main" val="845469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F1B6AF-EC8B-214F-B992-2A79410A57BB}"/>
              </a:ext>
            </a:extLst>
          </p:cNvPr>
          <p:cNvSpPr>
            <a:spLocks noGrp="1"/>
          </p:cNvSpPr>
          <p:nvPr>
            <p:ph type="title"/>
          </p:nvPr>
        </p:nvSpPr>
        <p:spPr/>
        <p:txBody>
          <a:bodyPr/>
          <a:lstStyle/>
          <a:p>
            <a:r>
              <a:rPr kumimoji="1" lang="ja-JP" altLang="en-US"/>
              <a:t>ブースティングのイメージ</a:t>
            </a:r>
          </a:p>
        </p:txBody>
      </p:sp>
      <p:sp>
        <p:nvSpPr>
          <p:cNvPr id="3" name="コンテンツ プレースホルダー 2">
            <a:extLst>
              <a:ext uri="{FF2B5EF4-FFF2-40B4-BE49-F238E27FC236}">
                <a16:creationId xmlns:a16="http://schemas.microsoft.com/office/drawing/2014/main" id="{C9B7FF19-5A4F-2F44-9166-8CEABDF299EC}"/>
              </a:ext>
            </a:extLst>
          </p:cNvPr>
          <p:cNvSpPr>
            <a:spLocks noGrp="1"/>
          </p:cNvSpPr>
          <p:nvPr>
            <p:ph idx="1"/>
          </p:nvPr>
        </p:nvSpPr>
        <p:spPr/>
        <p:txBody>
          <a:bodyPr/>
          <a:lstStyle/>
          <a:p>
            <a:endParaRPr kumimoji="1" lang="ja-JP" altLang="en-US"/>
          </a:p>
        </p:txBody>
      </p:sp>
      <p:pic>
        <p:nvPicPr>
          <p:cNvPr id="3074" name="Picture 2" descr="f:id:St_Hakky:20170728171209j:plain">
            <a:extLst>
              <a:ext uri="{FF2B5EF4-FFF2-40B4-BE49-F238E27FC236}">
                <a16:creationId xmlns:a16="http://schemas.microsoft.com/office/drawing/2014/main" id="{B1F97970-07E5-B445-84E3-8C710D817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476" y="1825625"/>
            <a:ext cx="6862908" cy="401459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4441621-EF13-464C-B102-15EBD9AD2141}"/>
              </a:ext>
            </a:extLst>
          </p:cNvPr>
          <p:cNvSpPr txBox="1"/>
          <p:nvPr/>
        </p:nvSpPr>
        <p:spPr>
          <a:xfrm>
            <a:off x="1215025" y="6283021"/>
            <a:ext cx="9525365" cy="369332"/>
          </a:xfrm>
          <a:prstGeom prst="rect">
            <a:avLst/>
          </a:prstGeom>
          <a:noFill/>
        </p:spPr>
        <p:txBody>
          <a:bodyPr wrap="none" rtlCol="0">
            <a:spAutoFit/>
          </a:bodyPr>
          <a:lstStyle/>
          <a:p>
            <a:r>
              <a:rPr lang="en-US" altLang="ja-JP" dirty="0" err="1"/>
              <a:t>Géron</a:t>
            </a:r>
            <a:r>
              <a:rPr lang="en-US" altLang="ja-JP" dirty="0"/>
              <a:t>, </a:t>
            </a:r>
            <a:r>
              <a:rPr lang="en-US" altLang="ja-JP" dirty="0" err="1"/>
              <a:t>Aurélien</a:t>
            </a:r>
            <a:r>
              <a:rPr lang="en-US" altLang="ja-JP" dirty="0"/>
              <a:t>. "Hands on Machine Learning with scikit-learn and </a:t>
            </a:r>
            <a:r>
              <a:rPr lang="en-US" altLang="ja-JP" dirty="0" err="1"/>
              <a:t>Tensorflow</a:t>
            </a:r>
            <a:r>
              <a:rPr lang="en-US" altLang="ja-JP" dirty="0"/>
              <a:t>." (2017).</a:t>
            </a:r>
            <a:endParaRPr kumimoji="1" lang="ja-JP" altLang="en-US"/>
          </a:p>
        </p:txBody>
      </p:sp>
    </p:spTree>
    <p:extLst>
      <p:ext uri="{BB962C8B-B14F-4D97-AF65-F5344CB8AC3E}">
        <p14:creationId xmlns:p14="http://schemas.microsoft.com/office/powerpoint/2010/main" val="440252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50CEA1-5FE8-2540-A7A3-343E81FA3C29}"/>
              </a:ext>
            </a:extLst>
          </p:cNvPr>
          <p:cNvSpPr>
            <a:spLocks noGrp="1"/>
          </p:cNvSpPr>
          <p:nvPr>
            <p:ph type="title"/>
          </p:nvPr>
        </p:nvSpPr>
        <p:spPr>
          <a:xfrm>
            <a:off x="587680" y="727578"/>
            <a:ext cx="6510310" cy="870393"/>
          </a:xfrm>
        </p:spPr>
        <p:txBody>
          <a:bodyPr/>
          <a:lstStyle/>
          <a:p>
            <a:r>
              <a:rPr lang="ja-JP" altLang="en-US"/>
              <a:t>スタッキングのイメージ</a:t>
            </a:r>
            <a:endParaRPr kumimoji="1" lang="ja-JP" altLang="en-US"/>
          </a:p>
        </p:txBody>
      </p:sp>
      <p:sp>
        <p:nvSpPr>
          <p:cNvPr id="3" name="コンテンツ プレースホルダー 2">
            <a:extLst>
              <a:ext uri="{FF2B5EF4-FFF2-40B4-BE49-F238E27FC236}">
                <a16:creationId xmlns:a16="http://schemas.microsoft.com/office/drawing/2014/main" id="{4DD60CB2-CD81-BE4D-80D2-CEC7A7EC7310}"/>
              </a:ext>
            </a:extLst>
          </p:cNvPr>
          <p:cNvSpPr>
            <a:spLocks noGrp="1"/>
          </p:cNvSpPr>
          <p:nvPr>
            <p:ph idx="1"/>
          </p:nvPr>
        </p:nvSpPr>
        <p:spPr/>
        <p:txBody>
          <a:bodyPr/>
          <a:lstStyle/>
          <a:p>
            <a:endParaRPr kumimoji="1" lang="ja-JP" altLang="en-US"/>
          </a:p>
        </p:txBody>
      </p:sp>
      <p:pic>
        <p:nvPicPr>
          <p:cNvPr id="4098" name="Picture 2" descr="f:id:St_Hakky:20170728213858j:plain">
            <a:extLst>
              <a:ext uri="{FF2B5EF4-FFF2-40B4-BE49-F238E27FC236}">
                <a16:creationId xmlns:a16="http://schemas.microsoft.com/office/drawing/2014/main" id="{B6A9A518-D5EC-904C-A80E-B8D948230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379" y="1673856"/>
            <a:ext cx="4511446" cy="450310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881DDC2-782E-B144-8EC3-98CF73C16673}"/>
              </a:ext>
            </a:extLst>
          </p:cNvPr>
          <p:cNvSpPr txBox="1"/>
          <p:nvPr/>
        </p:nvSpPr>
        <p:spPr>
          <a:xfrm>
            <a:off x="1127342" y="6252848"/>
            <a:ext cx="9525365" cy="369332"/>
          </a:xfrm>
          <a:prstGeom prst="rect">
            <a:avLst/>
          </a:prstGeom>
          <a:noFill/>
        </p:spPr>
        <p:txBody>
          <a:bodyPr wrap="none" rtlCol="0">
            <a:spAutoFit/>
          </a:bodyPr>
          <a:lstStyle/>
          <a:p>
            <a:r>
              <a:rPr lang="en-US" altLang="ja-JP" dirty="0" err="1"/>
              <a:t>Géron</a:t>
            </a:r>
            <a:r>
              <a:rPr lang="en-US" altLang="ja-JP" dirty="0"/>
              <a:t>, </a:t>
            </a:r>
            <a:r>
              <a:rPr lang="en-US" altLang="ja-JP" dirty="0" err="1"/>
              <a:t>Aurélien</a:t>
            </a:r>
            <a:r>
              <a:rPr lang="en-US" altLang="ja-JP" dirty="0"/>
              <a:t>. "Hands on Machine Learning with scikit-learn and </a:t>
            </a:r>
            <a:r>
              <a:rPr lang="en-US" altLang="ja-JP" dirty="0" err="1"/>
              <a:t>Tensorflow</a:t>
            </a:r>
            <a:r>
              <a:rPr lang="en-US" altLang="ja-JP" dirty="0"/>
              <a:t>." (2017).</a:t>
            </a:r>
            <a:endParaRPr kumimoji="1" lang="ja-JP" altLang="en-US"/>
          </a:p>
        </p:txBody>
      </p:sp>
    </p:spTree>
    <p:extLst>
      <p:ext uri="{BB962C8B-B14F-4D97-AF65-F5344CB8AC3E}">
        <p14:creationId xmlns:p14="http://schemas.microsoft.com/office/powerpoint/2010/main" val="3407653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C59B9C-652B-A54C-9221-612885F9FD02}"/>
              </a:ext>
            </a:extLst>
          </p:cNvPr>
          <p:cNvSpPr>
            <a:spLocks noGrp="1"/>
          </p:cNvSpPr>
          <p:nvPr>
            <p:ph type="title"/>
          </p:nvPr>
        </p:nvSpPr>
        <p:spPr/>
        <p:txBody>
          <a:bodyPr/>
          <a:lstStyle/>
          <a:p>
            <a:r>
              <a:rPr kumimoji="1" lang="en-US" altLang="ja-JP" dirty="0" err="1"/>
              <a:t>kNN</a:t>
            </a:r>
            <a:r>
              <a:rPr kumimoji="1" lang="en-US" altLang="ja-JP" dirty="0"/>
              <a:t>(k</a:t>
            </a:r>
            <a:r>
              <a:rPr kumimoji="1" lang="ja-JP" altLang="en-US"/>
              <a:t>近傍法</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1F523369-229B-A44D-8631-E5C9B351D9B0}"/>
              </a:ext>
            </a:extLst>
          </p:cNvPr>
          <p:cNvSpPr>
            <a:spLocks noGrp="1"/>
          </p:cNvSpPr>
          <p:nvPr>
            <p:ph idx="1"/>
          </p:nvPr>
        </p:nvSpPr>
        <p:spPr/>
        <p:txBody>
          <a:bodyPr/>
          <a:lstStyle/>
          <a:p>
            <a:r>
              <a:rPr lang="ja-JP" altLang="en-US"/>
              <a:t>入力データと学習データの距離を計算し、近い方から</a:t>
            </a:r>
            <a:r>
              <a:rPr lang="en-US" altLang="ja-JP" dirty="0"/>
              <a:t>k</a:t>
            </a:r>
            <a:r>
              <a:rPr lang="ja-JP" altLang="en-US"/>
              <a:t>個取得し、学習データラベルで多数決を行い、分類結果とするアルゴリズム。</a:t>
            </a:r>
            <a:endParaRPr kumimoji="1" lang="ja-JP" altLang="en-US"/>
          </a:p>
        </p:txBody>
      </p:sp>
    </p:spTree>
    <p:extLst>
      <p:ext uri="{BB962C8B-B14F-4D97-AF65-F5344CB8AC3E}">
        <p14:creationId xmlns:p14="http://schemas.microsoft.com/office/powerpoint/2010/main" val="272946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D6B4ED-995B-054C-A050-23C81ECC5001}"/>
              </a:ext>
            </a:extLst>
          </p:cNvPr>
          <p:cNvSpPr>
            <a:spLocks noGrp="1"/>
          </p:cNvSpPr>
          <p:nvPr>
            <p:ph type="title"/>
          </p:nvPr>
        </p:nvSpPr>
        <p:spPr/>
        <p:txBody>
          <a:bodyPr>
            <a:normAutofit fontScale="90000"/>
          </a:bodyPr>
          <a:lstStyle/>
          <a:p>
            <a:r>
              <a:rPr kumimoji="1" lang="ja-JP" altLang="en-US"/>
              <a:t>基本統計量の導出</a:t>
            </a:r>
          </a:p>
        </p:txBody>
      </p:sp>
      <p:sp>
        <p:nvSpPr>
          <p:cNvPr id="3" name="テキスト プレースホルダー 2">
            <a:extLst>
              <a:ext uri="{FF2B5EF4-FFF2-40B4-BE49-F238E27FC236}">
                <a16:creationId xmlns:a16="http://schemas.microsoft.com/office/drawing/2014/main" id="{684FD42C-1D9C-FD4C-AA21-EBE2AFA5DC68}"/>
              </a:ext>
            </a:extLst>
          </p:cNvPr>
          <p:cNvSpPr>
            <a:spLocks noGrp="1"/>
          </p:cNvSpPr>
          <p:nvPr>
            <p:ph type="body" sz="quarter" idx="10"/>
          </p:nvPr>
        </p:nvSpPr>
        <p:spPr/>
        <p:txBody>
          <a:bodyPr/>
          <a:lstStyle/>
          <a:p>
            <a:endParaRPr kumimoji="1" lang="ja-JP" altLang="en-US"/>
          </a:p>
        </p:txBody>
      </p:sp>
      <p:pic>
        <p:nvPicPr>
          <p:cNvPr id="4" name="図 3">
            <a:extLst>
              <a:ext uri="{FF2B5EF4-FFF2-40B4-BE49-F238E27FC236}">
                <a16:creationId xmlns:a16="http://schemas.microsoft.com/office/drawing/2014/main" id="{6A9667BB-5125-364F-982F-0F1507867244}"/>
              </a:ext>
            </a:extLst>
          </p:cNvPr>
          <p:cNvPicPr>
            <a:picLocks noChangeAspect="1"/>
          </p:cNvPicPr>
          <p:nvPr/>
        </p:nvPicPr>
        <p:blipFill>
          <a:blip r:embed="rId2"/>
          <a:stretch>
            <a:fillRect/>
          </a:stretch>
        </p:blipFill>
        <p:spPr>
          <a:xfrm>
            <a:off x="0" y="1824324"/>
            <a:ext cx="12192000" cy="3209352"/>
          </a:xfrm>
          <a:prstGeom prst="rect">
            <a:avLst/>
          </a:prstGeom>
        </p:spPr>
      </p:pic>
    </p:spTree>
    <p:extLst>
      <p:ext uri="{BB962C8B-B14F-4D97-AF65-F5344CB8AC3E}">
        <p14:creationId xmlns:p14="http://schemas.microsoft.com/office/powerpoint/2010/main" val="1739912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2BC990-64B6-824C-87CD-7B59DC191BD8}"/>
              </a:ext>
            </a:extLst>
          </p:cNvPr>
          <p:cNvSpPr>
            <a:spLocks noGrp="1"/>
          </p:cNvSpPr>
          <p:nvPr>
            <p:ph type="title"/>
          </p:nvPr>
        </p:nvSpPr>
        <p:spPr/>
        <p:txBody>
          <a:bodyPr/>
          <a:lstStyle/>
          <a:p>
            <a:r>
              <a:rPr kumimoji="1" lang="ja-JP" altLang="en-US"/>
              <a:t>ニューラルネットワーク</a:t>
            </a:r>
          </a:p>
        </p:txBody>
      </p:sp>
      <p:sp>
        <p:nvSpPr>
          <p:cNvPr id="3" name="コンテンツ プレースホルダー 2">
            <a:extLst>
              <a:ext uri="{FF2B5EF4-FFF2-40B4-BE49-F238E27FC236}">
                <a16:creationId xmlns:a16="http://schemas.microsoft.com/office/drawing/2014/main" id="{940E4DCD-4AB9-A44E-AC32-B2E3D7255D94}"/>
              </a:ext>
            </a:extLst>
          </p:cNvPr>
          <p:cNvSpPr>
            <a:spLocks noGrp="1"/>
          </p:cNvSpPr>
          <p:nvPr>
            <p:ph idx="1"/>
          </p:nvPr>
        </p:nvSpPr>
        <p:spPr/>
        <p:txBody>
          <a:bodyPr/>
          <a:lstStyle/>
          <a:p>
            <a:r>
              <a:rPr lang="ja-JP" altLang="en-US"/>
              <a:t>入力層、中間層、出力層で構成されるアルゴリズム。</a:t>
            </a:r>
            <a:endParaRPr kumimoji="1" lang="ja-JP" altLang="en-US"/>
          </a:p>
        </p:txBody>
      </p:sp>
      <p:sp>
        <p:nvSpPr>
          <p:cNvPr id="4" name="円/楕円 3">
            <a:extLst>
              <a:ext uri="{FF2B5EF4-FFF2-40B4-BE49-F238E27FC236}">
                <a16:creationId xmlns:a16="http://schemas.microsoft.com/office/drawing/2014/main" id="{1F5ED878-B49B-DF4D-94F5-0A204220A5E9}"/>
              </a:ext>
            </a:extLst>
          </p:cNvPr>
          <p:cNvSpPr/>
          <p:nvPr/>
        </p:nvSpPr>
        <p:spPr>
          <a:xfrm>
            <a:off x="3309257" y="2645230"/>
            <a:ext cx="522514" cy="5225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75FBA268-BBA8-AC45-8622-059A1DE3C1A3}"/>
              </a:ext>
            </a:extLst>
          </p:cNvPr>
          <p:cNvSpPr/>
          <p:nvPr/>
        </p:nvSpPr>
        <p:spPr>
          <a:xfrm>
            <a:off x="3309257" y="3429000"/>
            <a:ext cx="522514" cy="5225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1E8BCF3A-91CE-2344-97B0-320F5BBF6AE8}"/>
              </a:ext>
            </a:extLst>
          </p:cNvPr>
          <p:cNvSpPr/>
          <p:nvPr/>
        </p:nvSpPr>
        <p:spPr>
          <a:xfrm>
            <a:off x="3309257" y="4212770"/>
            <a:ext cx="522514" cy="5225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BCC817FF-9EB1-5845-BA10-EE845CC24D80}"/>
              </a:ext>
            </a:extLst>
          </p:cNvPr>
          <p:cNvSpPr/>
          <p:nvPr/>
        </p:nvSpPr>
        <p:spPr>
          <a:xfrm>
            <a:off x="3287485" y="4996540"/>
            <a:ext cx="522514" cy="5225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356D200-A658-8942-B920-FFC44F6B04FC}"/>
              </a:ext>
            </a:extLst>
          </p:cNvPr>
          <p:cNvSpPr txBox="1"/>
          <p:nvPr/>
        </p:nvSpPr>
        <p:spPr>
          <a:xfrm>
            <a:off x="1828801" y="2721821"/>
            <a:ext cx="1611085" cy="369332"/>
          </a:xfrm>
          <a:prstGeom prst="rect">
            <a:avLst/>
          </a:prstGeom>
          <a:noFill/>
        </p:spPr>
        <p:txBody>
          <a:bodyPr wrap="square" rtlCol="0">
            <a:spAutoFit/>
          </a:bodyPr>
          <a:lstStyle/>
          <a:p>
            <a:r>
              <a:rPr lang="en-US" altLang="ja-JP" dirty="0" err="1"/>
              <a:t>sepal.length</a:t>
            </a:r>
            <a:endParaRPr kumimoji="1" lang="ja-JP" altLang="en-US"/>
          </a:p>
        </p:txBody>
      </p:sp>
      <p:sp>
        <p:nvSpPr>
          <p:cNvPr id="13" name="テキスト ボックス 12">
            <a:extLst>
              <a:ext uri="{FF2B5EF4-FFF2-40B4-BE49-F238E27FC236}">
                <a16:creationId xmlns:a16="http://schemas.microsoft.com/office/drawing/2014/main" id="{E54C4251-DE27-6849-A7E9-50913079B5F7}"/>
              </a:ext>
            </a:extLst>
          </p:cNvPr>
          <p:cNvSpPr txBox="1"/>
          <p:nvPr/>
        </p:nvSpPr>
        <p:spPr>
          <a:xfrm>
            <a:off x="1884537" y="3467295"/>
            <a:ext cx="1402948" cy="369332"/>
          </a:xfrm>
          <a:prstGeom prst="rect">
            <a:avLst/>
          </a:prstGeom>
          <a:noFill/>
        </p:spPr>
        <p:txBody>
          <a:bodyPr wrap="none" rtlCol="0">
            <a:spAutoFit/>
          </a:bodyPr>
          <a:lstStyle/>
          <a:p>
            <a:r>
              <a:rPr lang="en-US" altLang="ja-JP" dirty="0" err="1"/>
              <a:t>sepal.width</a:t>
            </a:r>
            <a:endParaRPr kumimoji="1" lang="ja-JP" altLang="en-US"/>
          </a:p>
        </p:txBody>
      </p:sp>
      <p:sp>
        <p:nvSpPr>
          <p:cNvPr id="14" name="テキスト ボックス 13">
            <a:extLst>
              <a:ext uri="{FF2B5EF4-FFF2-40B4-BE49-F238E27FC236}">
                <a16:creationId xmlns:a16="http://schemas.microsoft.com/office/drawing/2014/main" id="{38573A77-66CE-0644-87BA-8DAE83AA7CED}"/>
              </a:ext>
            </a:extLst>
          </p:cNvPr>
          <p:cNvSpPr txBox="1"/>
          <p:nvPr/>
        </p:nvSpPr>
        <p:spPr>
          <a:xfrm>
            <a:off x="1828801" y="4289361"/>
            <a:ext cx="1444626" cy="369332"/>
          </a:xfrm>
          <a:prstGeom prst="rect">
            <a:avLst/>
          </a:prstGeom>
          <a:noFill/>
        </p:spPr>
        <p:txBody>
          <a:bodyPr wrap="none" rtlCol="0">
            <a:spAutoFit/>
          </a:bodyPr>
          <a:lstStyle/>
          <a:p>
            <a:r>
              <a:rPr lang="en-US" altLang="ja-JP" dirty="0" err="1"/>
              <a:t>petal.length</a:t>
            </a:r>
            <a:endParaRPr lang="ja-JP" altLang="en-US"/>
          </a:p>
        </p:txBody>
      </p:sp>
      <p:sp>
        <p:nvSpPr>
          <p:cNvPr id="15" name="テキスト ボックス 14">
            <a:extLst>
              <a:ext uri="{FF2B5EF4-FFF2-40B4-BE49-F238E27FC236}">
                <a16:creationId xmlns:a16="http://schemas.microsoft.com/office/drawing/2014/main" id="{74C815C4-17C8-C644-9B03-EE64572CC43E}"/>
              </a:ext>
            </a:extLst>
          </p:cNvPr>
          <p:cNvSpPr txBox="1"/>
          <p:nvPr/>
        </p:nvSpPr>
        <p:spPr>
          <a:xfrm>
            <a:off x="1919803" y="5076564"/>
            <a:ext cx="1367682" cy="369332"/>
          </a:xfrm>
          <a:prstGeom prst="rect">
            <a:avLst/>
          </a:prstGeom>
          <a:noFill/>
        </p:spPr>
        <p:txBody>
          <a:bodyPr wrap="none" rtlCol="0">
            <a:spAutoFit/>
          </a:bodyPr>
          <a:lstStyle/>
          <a:p>
            <a:r>
              <a:rPr lang="en-US" altLang="ja-JP" dirty="0" err="1"/>
              <a:t>petal.width</a:t>
            </a:r>
            <a:endParaRPr kumimoji="1" lang="ja-JP" altLang="en-US"/>
          </a:p>
        </p:txBody>
      </p:sp>
      <p:sp>
        <p:nvSpPr>
          <p:cNvPr id="16" name="円/楕円 15">
            <a:extLst>
              <a:ext uri="{FF2B5EF4-FFF2-40B4-BE49-F238E27FC236}">
                <a16:creationId xmlns:a16="http://schemas.microsoft.com/office/drawing/2014/main" id="{9A43FD26-F4CE-AA43-B7B0-79FABC354458}"/>
              </a:ext>
            </a:extLst>
          </p:cNvPr>
          <p:cNvSpPr/>
          <p:nvPr/>
        </p:nvSpPr>
        <p:spPr>
          <a:xfrm>
            <a:off x="5050970" y="2383973"/>
            <a:ext cx="522514" cy="5225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C9021C89-C9B4-A444-9D51-695E96AD6876}"/>
              </a:ext>
            </a:extLst>
          </p:cNvPr>
          <p:cNvSpPr/>
          <p:nvPr/>
        </p:nvSpPr>
        <p:spPr>
          <a:xfrm>
            <a:off x="5050970" y="3070452"/>
            <a:ext cx="522514" cy="5225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82328B1E-3471-3A40-917D-345E2543BD7D}"/>
              </a:ext>
            </a:extLst>
          </p:cNvPr>
          <p:cNvSpPr/>
          <p:nvPr/>
        </p:nvSpPr>
        <p:spPr>
          <a:xfrm>
            <a:off x="5050970" y="3768207"/>
            <a:ext cx="522514" cy="5225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B80D317-E84C-AD46-94BE-BB91A7366D28}"/>
              </a:ext>
            </a:extLst>
          </p:cNvPr>
          <p:cNvSpPr txBox="1"/>
          <p:nvPr/>
        </p:nvSpPr>
        <p:spPr>
          <a:xfrm>
            <a:off x="5081394" y="4474027"/>
            <a:ext cx="461665" cy="1015663"/>
          </a:xfrm>
          <a:prstGeom prst="rect">
            <a:avLst/>
          </a:prstGeom>
          <a:noFill/>
        </p:spPr>
        <p:txBody>
          <a:bodyPr vert="eaVert" wrap="none" rtlCol="0">
            <a:spAutoFit/>
          </a:bodyPr>
          <a:lstStyle/>
          <a:p>
            <a:r>
              <a:rPr kumimoji="1" lang="ja-JP" altLang="en-US"/>
              <a:t>・・・・</a:t>
            </a:r>
          </a:p>
        </p:txBody>
      </p:sp>
      <p:sp>
        <p:nvSpPr>
          <p:cNvPr id="20" name="円/楕円 19">
            <a:extLst>
              <a:ext uri="{FF2B5EF4-FFF2-40B4-BE49-F238E27FC236}">
                <a16:creationId xmlns:a16="http://schemas.microsoft.com/office/drawing/2014/main" id="{DEA469E1-DAF6-7F47-ACCF-C002BFC5E568}"/>
              </a:ext>
            </a:extLst>
          </p:cNvPr>
          <p:cNvSpPr/>
          <p:nvPr/>
        </p:nvSpPr>
        <p:spPr>
          <a:xfrm>
            <a:off x="5070506" y="5572069"/>
            <a:ext cx="522514" cy="5225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F6EA484F-EA5D-7D4D-AA4A-4C7A1F9BBAD6}"/>
              </a:ext>
            </a:extLst>
          </p:cNvPr>
          <p:cNvSpPr/>
          <p:nvPr/>
        </p:nvSpPr>
        <p:spPr>
          <a:xfrm>
            <a:off x="6937406" y="3591606"/>
            <a:ext cx="522514" cy="5225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835ABB17-10C0-1241-9063-D16AC0ECCCD7}"/>
              </a:ext>
            </a:extLst>
          </p:cNvPr>
          <p:cNvSpPr txBox="1"/>
          <p:nvPr/>
        </p:nvSpPr>
        <p:spPr>
          <a:xfrm>
            <a:off x="3001304" y="5958211"/>
            <a:ext cx="877163" cy="369332"/>
          </a:xfrm>
          <a:prstGeom prst="rect">
            <a:avLst/>
          </a:prstGeom>
          <a:noFill/>
        </p:spPr>
        <p:txBody>
          <a:bodyPr wrap="none" rtlCol="0">
            <a:spAutoFit/>
          </a:bodyPr>
          <a:lstStyle/>
          <a:p>
            <a:r>
              <a:rPr kumimoji="1" lang="ja-JP" altLang="en-US"/>
              <a:t>入力層</a:t>
            </a:r>
          </a:p>
        </p:txBody>
      </p:sp>
      <p:sp>
        <p:nvSpPr>
          <p:cNvPr id="25" name="テキスト ボックス 24">
            <a:extLst>
              <a:ext uri="{FF2B5EF4-FFF2-40B4-BE49-F238E27FC236}">
                <a16:creationId xmlns:a16="http://schemas.microsoft.com/office/drawing/2014/main" id="{5AD94C5A-FFC8-8C46-A627-6124AF9C2C7F}"/>
              </a:ext>
            </a:extLst>
          </p:cNvPr>
          <p:cNvSpPr txBox="1"/>
          <p:nvPr/>
        </p:nvSpPr>
        <p:spPr>
          <a:xfrm>
            <a:off x="4893181" y="6258548"/>
            <a:ext cx="877163" cy="369332"/>
          </a:xfrm>
          <a:prstGeom prst="rect">
            <a:avLst/>
          </a:prstGeom>
          <a:noFill/>
        </p:spPr>
        <p:txBody>
          <a:bodyPr wrap="none" rtlCol="0">
            <a:spAutoFit/>
          </a:bodyPr>
          <a:lstStyle/>
          <a:p>
            <a:r>
              <a:rPr lang="ja-JP" altLang="en-US"/>
              <a:t>中間</a:t>
            </a:r>
            <a:r>
              <a:rPr kumimoji="1" lang="ja-JP" altLang="en-US"/>
              <a:t>層</a:t>
            </a:r>
          </a:p>
        </p:txBody>
      </p:sp>
      <p:sp>
        <p:nvSpPr>
          <p:cNvPr id="26" name="テキスト ボックス 25">
            <a:extLst>
              <a:ext uri="{FF2B5EF4-FFF2-40B4-BE49-F238E27FC236}">
                <a16:creationId xmlns:a16="http://schemas.microsoft.com/office/drawing/2014/main" id="{916F859C-0058-784C-834A-845212852A7D}"/>
              </a:ext>
            </a:extLst>
          </p:cNvPr>
          <p:cNvSpPr txBox="1"/>
          <p:nvPr/>
        </p:nvSpPr>
        <p:spPr>
          <a:xfrm>
            <a:off x="6799149" y="6175561"/>
            <a:ext cx="877163" cy="369332"/>
          </a:xfrm>
          <a:prstGeom prst="rect">
            <a:avLst/>
          </a:prstGeom>
          <a:noFill/>
        </p:spPr>
        <p:txBody>
          <a:bodyPr wrap="none" rtlCol="0">
            <a:spAutoFit/>
          </a:bodyPr>
          <a:lstStyle/>
          <a:p>
            <a:r>
              <a:rPr kumimoji="1" lang="ja-JP" altLang="en-US"/>
              <a:t>出力層</a:t>
            </a:r>
          </a:p>
        </p:txBody>
      </p:sp>
      <p:cxnSp>
        <p:nvCxnSpPr>
          <p:cNvPr id="31" name="直線矢印コネクタ 30">
            <a:extLst>
              <a:ext uri="{FF2B5EF4-FFF2-40B4-BE49-F238E27FC236}">
                <a16:creationId xmlns:a16="http://schemas.microsoft.com/office/drawing/2014/main" id="{A1CF2BF5-69C3-F64D-9065-D3D356ECFC39}"/>
              </a:ext>
            </a:extLst>
          </p:cNvPr>
          <p:cNvCxnSpPr>
            <a:stCxn id="4" idx="6"/>
            <a:endCxn id="16" idx="2"/>
          </p:cNvCxnSpPr>
          <p:nvPr/>
        </p:nvCxnSpPr>
        <p:spPr>
          <a:xfrm flipV="1">
            <a:off x="3831771" y="2645230"/>
            <a:ext cx="1219199" cy="2612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直線矢印コネクタ 31">
            <a:extLst>
              <a:ext uri="{FF2B5EF4-FFF2-40B4-BE49-F238E27FC236}">
                <a16:creationId xmlns:a16="http://schemas.microsoft.com/office/drawing/2014/main" id="{C3D17386-421E-564A-A0DF-337D5EC0FC97}"/>
              </a:ext>
            </a:extLst>
          </p:cNvPr>
          <p:cNvCxnSpPr>
            <a:cxnSpLocks/>
            <a:stCxn id="4" idx="6"/>
            <a:endCxn id="17" idx="2"/>
          </p:cNvCxnSpPr>
          <p:nvPr/>
        </p:nvCxnSpPr>
        <p:spPr>
          <a:xfrm>
            <a:off x="3831771" y="2906487"/>
            <a:ext cx="1219199" cy="4252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直線矢印コネクタ 34">
            <a:extLst>
              <a:ext uri="{FF2B5EF4-FFF2-40B4-BE49-F238E27FC236}">
                <a16:creationId xmlns:a16="http://schemas.microsoft.com/office/drawing/2014/main" id="{211D5088-6FEA-EF46-9FBB-95C2F4C7C90A}"/>
              </a:ext>
            </a:extLst>
          </p:cNvPr>
          <p:cNvCxnSpPr>
            <a:cxnSpLocks/>
            <a:stCxn id="4" idx="6"/>
            <a:endCxn id="18" idx="2"/>
          </p:cNvCxnSpPr>
          <p:nvPr/>
        </p:nvCxnSpPr>
        <p:spPr>
          <a:xfrm>
            <a:off x="3831771" y="2906487"/>
            <a:ext cx="1219199" cy="11229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線矢印コネクタ 37">
            <a:extLst>
              <a:ext uri="{FF2B5EF4-FFF2-40B4-BE49-F238E27FC236}">
                <a16:creationId xmlns:a16="http://schemas.microsoft.com/office/drawing/2014/main" id="{F58AC035-6940-BC48-9189-2315E56205E0}"/>
              </a:ext>
            </a:extLst>
          </p:cNvPr>
          <p:cNvCxnSpPr>
            <a:cxnSpLocks/>
            <a:stCxn id="4" idx="6"/>
            <a:endCxn id="20" idx="2"/>
          </p:cNvCxnSpPr>
          <p:nvPr/>
        </p:nvCxnSpPr>
        <p:spPr>
          <a:xfrm>
            <a:off x="3831771" y="2906487"/>
            <a:ext cx="1238735" cy="29268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0F7C297C-5C16-6049-9A36-960CD4A0BC66}"/>
              </a:ext>
            </a:extLst>
          </p:cNvPr>
          <p:cNvCxnSpPr>
            <a:cxnSpLocks/>
            <a:stCxn id="5" idx="6"/>
            <a:endCxn id="20" idx="2"/>
          </p:cNvCxnSpPr>
          <p:nvPr/>
        </p:nvCxnSpPr>
        <p:spPr>
          <a:xfrm>
            <a:off x="3831771" y="3690257"/>
            <a:ext cx="1238735" cy="21430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直線矢印コネクタ 43">
            <a:extLst>
              <a:ext uri="{FF2B5EF4-FFF2-40B4-BE49-F238E27FC236}">
                <a16:creationId xmlns:a16="http://schemas.microsoft.com/office/drawing/2014/main" id="{6EDA488C-4B32-B84B-8E6D-C938B19DE36A}"/>
              </a:ext>
            </a:extLst>
          </p:cNvPr>
          <p:cNvCxnSpPr>
            <a:cxnSpLocks/>
            <a:stCxn id="6" idx="6"/>
            <a:endCxn id="20" idx="2"/>
          </p:cNvCxnSpPr>
          <p:nvPr/>
        </p:nvCxnSpPr>
        <p:spPr>
          <a:xfrm>
            <a:off x="3831771" y="4474027"/>
            <a:ext cx="1238735" cy="13592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直線矢印コネクタ 46">
            <a:extLst>
              <a:ext uri="{FF2B5EF4-FFF2-40B4-BE49-F238E27FC236}">
                <a16:creationId xmlns:a16="http://schemas.microsoft.com/office/drawing/2014/main" id="{022BF967-2FDA-7E47-A9D7-F389983BCF97}"/>
              </a:ext>
            </a:extLst>
          </p:cNvPr>
          <p:cNvCxnSpPr>
            <a:cxnSpLocks/>
            <a:stCxn id="7" idx="6"/>
            <a:endCxn id="20" idx="2"/>
          </p:cNvCxnSpPr>
          <p:nvPr/>
        </p:nvCxnSpPr>
        <p:spPr>
          <a:xfrm>
            <a:off x="3809999" y="5257797"/>
            <a:ext cx="1260507" cy="5755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直線矢印コネクタ 49">
            <a:extLst>
              <a:ext uri="{FF2B5EF4-FFF2-40B4-BE49-F238E27FC236}">
                <a16:creationId xmlns:a16="http://schemas.microsoft.com/office/drawing/2014/main" id="{75A25E22-6F25-3C4D-B8B9-349C6089B0DF}"/>
              </a:ext>
            </a:extLst>
          </p:cNvPr>
          <p:cNvCxnSpPr>
            <a:cxnSpLocks/>
            <a:stCxn id="7" idx="6"/>
            <a:endCxn id="18" idx="2"/>
          </p:cNvCxnSpPr>
          <p:nvPr/>
        </p:nvCxnSpPr>
        <p:spPr>
          <a:xfrm flipV="1">
            <a:off x="3809999" y="4029464"/>
            <a:ext cx="1240971" cy="12283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直線矢印コネクタ 52">
            <a:extLst>
              <a:ext uri="{FF2B5EF4-FFF2-40B4-BE49-F238E27FC236}">
                <a16:creationId xmlns:a16="http://schemas.microsoft.com/office/drawing/2014/main" id="{F9704F31-1A58-B64C-B11A-34A5A4E4D4D5}"/>
              </a:ext>
            </a:extLst>
          </p:cNvPr>
          <p:cNvCxnSpPr>
            <a:cxnSpLocks/>
            <a:stCxn id="6" idx="6"/>
            <a:endCxn id="18" idx="2"/>
          </p:cNvCxnSpPr>
          <p:nvPr/>
        </p:nvCxnSpPr>
        <p:spPr>
          <a:xfrm flipV="1">
            <a:off x="3831771" y="4029464"/>
            <a:ext cx="1219199" cy="4445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直線矢印コネクタ 55">
            <a:extLst>
              <a:ext uri="{FF2B5EF4-FFF2-40B4-BE49-F238E27FC236}">
                <a16:creationId xmlns:a16="http://schemas.microsoft.com/office/drawing/2014/main" id="{BF35FE95-2E80-B24C-8E43-D30D3C56B054}"/>
              </a:ext>
            </a:extLst>
          </p:cNvPr>
          <p:cNvCxnSpPr>
            <a:cxnSpLocks/>
            <a:stCxn id="5" idx="6"/>
            <a:endCxn id="16" idx="2"/>
          </p:cNvCxnSpPr>
          <p:nvPr/>
        </p:nvCxnSpPr>
        <p:spPr>
          <a:xfrm flipV="1">
            <a:off x="3831771" y="2645230"/>
            <a:ext cx="1219199" cy="10450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直線矢印コネクタ 58">
            <a:extLst>
              <a:ext uri="{FF2B5EF4-FFF2-40B4-BE49-F238E27FC236}">
                <a16:creationId xmlns:a16="http://schemas.microsoft.com/office/drawing/2014/main" id="{C6B44940-E362-6D48-BE9A-FFD4A6CD670F}"/>
              </a:ext>
            </a:extLst>
          </p:cNvPr>
          <p:cNvCxnSpPr>
            <a:cxnSpLocks/>
            <a:stCxn id="6" idx="6"/>
            <a:endCxn id="16" idx="2"/>
          </p:cNvCxnSpPr>
          <p:nvPr/>
        </p:nvCxnSpPr>
        <p:spPr>
          <a:xfrm flipV="1">
            <a:off x="3831771" y="2645230"/>
            <a:ext cx="1219199" cy="18287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直線矢印コネクタ 61">
            <a:extLst>
              <a:ext uri="{FF2B5EF4-FFF2-40B4-BE49-F238E27FC236}">
                <a16:creationId xmlns:a16="http://schemas.microsoft.com/office/drawing/2014/main" id="{756CC8DF-9427-D147-82D7-D6556A58AC99}"/>
              </a:ext>
            </a:extLst>
          </p:cNvPr>
          <p:cNvCxnSpPr>
            <a:cxnSpLocks/>
            <a:stCxn id="7" idx="6"/>
            <a:endCxn id="16" idx="2"/>
          </p:cNvCxnSpPr>
          <p:nvPr/>
        </p:nvCxnSpPr>
        <p:spPr>
          <a:xfrm flipV="1">
            <a:off x="3809999" y="2645230"/>
            <a:ext cx="1240971" cy="26125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直線矢印コネクタ 64">
            <a:extLst>
              <a:ext uri="{FF2B5EF4-FFF2-40B4-BE49-F238E27FC236}">
                <a16:creationId xmlns:a16="http://schemas.microsoft.com/office/drawing/2014/main" id="{C2EDC405-2B7C-4443-AB97-5BA67316164B}"/>
              </a:ext>
            </a:extLst>
          </p:cNvPr>
          <p:cNvCxnSpPr>
            <a:cxnSpLocks/>
            <a:stCxn id="7" idx="6"/>
            <a:endCxn id="17" idx="2"/>
          </p:cNvCxnSpPr>
          <p:nvPr/>
        </p:nvCxnSpPr>
        <p:spPr>
          <a:xfrm flipV="1">
            <a:off x="3809999" y="3331709"/>
            <a:ext cx="1240971" cy="19260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直線矢印コネクタ 67">
            <a:extLst>
              <a:ext uri="{FF2B5EF4-FFF2-40B4-BE49-F238E27FC236}">
                <a16:creationId xmlns:a16="http://schemas.microsoft.com/office/drawing/2014/main" id="{4168A49D-C526-BF42-944E-B0962C5F1044}"/>
              </a:ext>
            </a:extLst>
          </p:cNvPr>
          <p:cNvCxnSpPr>
            <a:cxnSpLocks/>
            <a:stCxn id="6" idx="6"/>
            <a:endCxn id="17" idx="2"/>
          </p:cNvCxnSpPr>
          <p:nvPr/>
        </p:nvCxnSpPr>
        <p:spPr>
          <a:xfrm flipV="1">
            <a:off x="3831771" y="3331709"/>
            <a:ext cx="1219199" cy="1142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直線矢印コネクタ 70">
            <a:extLst>
              <a:ext uri="{FF2B5EF4-FFF2-40B4-BE49-F238E27FC236}">
                <a16:creationId xmlns:a16="http://schemas.microsoft.com/office/drawing/2014/main" id="{072CF90B-E95D-0F41-BAA2-2FA69C0C1299}"/>
              </a:ext>
            </a:extLst>
          </p:cNvPr>
          <p:cNvCxnSpPr>
            <a:cxnSpLocks/>
            <a:stCxn id="5" idx="6"/>
            <a:endCxn id="17" idx="2"/>
          </p:cNvCxnSpPr>
          <p:nvPr/>
        </p:nvCxnSpPr>
        <p:spPr>
          <a:xfrm flipV="1">
            <a:off x="3831771" y="3331709"/>
            <a:ext cx="1219199" cy="3585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直線矢印コネクタ 73">
            <a:extLst>
              <a:ext uri="{FF2B5EF4-FFF2-40B4-BE49-F238E27FC236}">
                <a16:creationId xmlns:a16="http://schemas.microsoft.com/office/drawing/2014/main" id="{92B720A7-05D6-3640-AED3-86F339A65273}"/>
              </a:ext>
            </a:extLst>
          </p:cNvPr>
          <p:cNvCxnSpPr>
            <a:cxnSpLocks/>
            <a:stCxn id="5" idx="6"/>
            <a:endCxn id="18" idx="2"/>
          </p:cNvCxnSpPr>
          <p:nvPr/>
        </p:nvCxnSpPr>
        <p:spPr>
          <a:xfrm>
            <a:off x="3831771" y="3690257"/>
            <a:ext cx="1219199" cy="3392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0" name="直線矢印コネクタ 79">
            <a:extLst>
              <a:ext uri="{FF2B5EF4-FFF2-40B4-BE49-F238E27FC236}">
                <a16:creationId xmlns:a16="http://schemas.microsoft.com/office/drawing/2014/main" id="{A08E7AA5-5DB9-5E4E-83A9-5D3A481033DE}"/>
              </a:ext>
            </a:extLst>
          </p:cNvPr>
          <p:cNvCxnSpPr>
            <a:cxnSpLocks/>
            <a:stCxn id="16" idx="6"/>
            <a:endCxn id="22" idx="2"/>
          </p:cNvCxnSpPr>
          <p:nvPr/>
        </p:nvCxnSpPr>
        <p:spPr>
          <a:xfrm>
            <a:off x="5573484" y="2645230"/>
            <a:ext cx="1363922" cy="1207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9" name="直線矢印コネクタ 88">
            <a:extLst>
              <a:ext uri="{FF2B5EF4-FFF2-40B4-BE49-F238E27FC236}">
                <a16:creationId xmlns:a16="http://schemas.microsoft.com/office/drawing/2014/main" id="{FA511628-0646-6344-99A5-65B81DF005C8}"/>
              </a:ext>
            </a:extLst>
          </p:cNvPr>
          <p:cNvCxnSpPr>
            <a:cxnSpLocks/>
            <a:stCxn id="17" idx="6"/>
            <a:endCxn id="22" idx="2"/>
          </p:cNvCxnSpPr>
          <p:nvPr/>
        </p:nvCxnSpPr>
        <p:spPr>
          <a:xfrm>
            <a:off x="5573484" y="3331709"/>
            <a:ext cx="1363922" cy="5211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8" name="直線矢印コネクタ 97">
            <a:extLst>
              <a:ext uri="{FF2B5EF4-FFF2-40B4-BE49-F238E27FC236}">
                <a16:creationId xmlns:a16="http://schemas.microsoft.com/office/drawing/2014/main" id="{5662BEE9-30D4-1542-AE00-8F2DA5119898}"/>
              </a:ext>
            </a:extLst>
          </p:cNvPr>
          <p:cNvCxnSpPr>
            <a:cxnSpLocks/>
            <a:stCxn id="18" idx="6"/>
            <a:endCxn id="22" idx="2"/>
          </p:cNvCxnSpPr>
          <p:nvPr/>
        </p:nvCxnSpPr>
        <p:spPr>
          <a:xfrm flipV="1">
            <a:off x="5573484" y="3852863"/>
            <a:ext cx="1363922" cy="1766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7" name="直線矢印コネクタ 106">
            <a:extLst>
              <a:ext uri="{FF2B5EF4-FFF2-40B4-BE49-F238E27FC236}">
                <a16:creationId xmlns:a16="http://schemas.microsoft.com/office/drawing/2014/main" id="{6800821A-D28A-5E43-93BB-5FDA61F46588}"/>
              </a:ext>
            </a:extLst>
          </p:cNvPr>
          <p:cNvCxnSpPr>
            <a:cxnSpLocks/>
            <a:stCxn id="20" idx="6"/>
            <a:endCxn id="22" idx="2"/>
          </p:cNvCxnSpPr>
          <p:nvPr/>
        </p:nvCxnSpPr>
        <p:spPr>
          <a:xfrm flipV="1">
            <a:off x="5593020" y="3852863"/>
            <a:ext cx="1344386" cy="19804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99360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35446C-5643-7C4B-9946-49C0A3C95192}"/>
              </a:ext>
            </a:extLst>
          </p:cNvPr>
          <p:cNvSpPr>
            <a:spLocks noGrp="1"/>
          </p:cNvSpPr>
          <p:nvPr>
            <p:ph type="title"/>
          </p:nvPr>
        </p:nvSpPr>
        <p:spPr/>
        <p:txBody>
          <a:bodyPr/>
          <a:lstStyle/>
          <a:p>
            <a:r>
              <a:rPr kumimoji="1" lang="ja-JP" altLang="en-US"/>
              <a:t>次元削減</a:t>
            </a:r>
          </a:p>
        </p:txBody>
      </p:sp>
      <p:sp>
        <p:nvSpPr>
          <p:cNvPr id="3" name="コンテンツ プレースホルダー 2">
            <a:extLst>
              <a:ext uri="{FF2B5EF4-FFF2-40B4-BE49-F238E27FC236}">
                <a16:creationId xmlns:a16="http://schemas.microsoft.com/office/drawing/2014/main" id="{18F5F78A-61D5-9A4B-81E0-2AC49761C3CA}"/>
              </a:ext>
            </a:extLst>
          </p:cNvPr>
          <p:cNvSpPr>
            <a:spLocks noGrp="1"/>
          </p:cNvSpPr>
          <p:nvPr>
            <p:ph idx="1"/>
          </p:nvPr>
        </p:nvSpPr>
        <p:spPr/>
        <p:txBody>
          <a:bodyPr/>
          <a:lstStyle/>
          <a:p>
            <a:r>
              <a:rPr lang="ja-JP" altLang="en-US"/>
              <a:t>たくさんの変数を持つデータを特徴を保ちながら、少数の変数で表現する。</a:t>
            </a:r>
          </a:p>
          <a:p>
            <a:endParaRPr kumimoji="1" lang="ja-JP" altLang="en-US"/>
          </a:p>
        </p:txBody>
      </p:sp>
      <p:sp>
        <p:nvSpPr>
          <p:cNvPr id="4" name="テキスト ボックス 3">
            <a:extLst>
              <a:ext uri="{FF2B5EF4-FFF2-40B4-BE49-F238E27FC236}">
                <a16:creationId xmlns:a16="http://schemas.microsoft.com/office/drawing/2014/main" id="{15B366A7-704A-D24D-9B5F-2936E1B27CD5}"/>
              </a:ext>
            </a:extLst>
          </p:cNvPr>
          <p:cNvSpPr txBox="1"/>
          <p:nvPr/>
        </p:nvSpPr>
        <p:spPr>
          <a:xfrm>
            <a:off x="1883230" y="2847132"/>
            <a:ext cx="2079172" cy="2308324"/>
          </a:xfrm>
          <a:prstGeom prst="rect">
            <a:avLst/>
          </a:prstGeom>
          <a:noFill/>
        </p:spPr>
        <p:txBody>
          <a:bodyPr wrap="square" rtlCol="0">
            <a:spAutoFit/>
          </a:bodyPr>
          <a:lstStyle/>
          <a:p>
            <a:r>
              <a:rPr lang="en-US" altLang="ja-JP" dirty="0"/>
              <a:t>[5.1, 3.5, 1.4, 0.2], [4.9, 3. , 1.4, 0.2], [4.7, 3.2, 1.3, 0.2], [4.6, 3.1, 1.5, 0.2], [5. , 3.6, 1.4, 0.2], [5.4, 3.9, 1.7, 0.4], [4.6, 3.4, 1.4, 0.3], [5. , 3.4, 1.5, 0.2],</a:t>
            </a:r>
            <a:endParaRPr kumimoji="1" lang="ja-JP" altLang="en-US"/>
          </a:p>
        </p:txBody>
      </p:sp>
      <p:sp>
        <p:nvSpPr>
          <p:cNvPr id="5" name="右矢印 4">
            <a:extLst>
              <a:ext uri="{FF2B5EF4-FFF2-40B4-BE49-F238E27FC236}">
                <a16:creationId xmlns:a16="http://schemas.microsoft.com/office/drawing/2014/main" id="{4D69C0FB-B03B-4D43-AB26-F2F4D91EE854}"/>
              </a:ext>
            </a:extLst>
          </p:cNvPr>
          <p:cNvSpPr/>
          <p:nvPr/>
        </p:nvSpPr>
        <p:spPr>
          <a:xfrm>
            <a:off x="4212771" y="361405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B92D0B7-C0CB-B747-ADF8-E3F27E7140DE}"/>
              </a:ext>
            </a:extLst>
          </p:cNvPr>
          <p:cNvSpPr txBox="1"/>
          <p:nvPr/>
        </p:nvSpPr>
        <p:spPr>
          <a:xfrm>
            <a:off x="5290458" y="2847132"/>
            <a:ext cx="3091543" cy="2308324"/>
          </a:xfrm>
          <a:prstGeom prst="rect">
            <a:avLst/>
          </a:prstGeom>
          <a:noFill/>
        </p:spPr>
        <p:txBody>
          <a:bodyPr wrap="square" rtlCol="0">
            <a:spAutoFit/>
          </a:bodyPr>
          <a:lstStyle/>
          <a:p>
            <a:r>
              <a:rPr lang="en-US" altLang="ja-JP" dirty="0"/>
              <a:t>[-2.68412563, 0.31939725], [-2.71414169, -0.17700123], [-2.88899057, -0.14494943], [-2.74534286, -0.31829898], [-2.72871654, 0.32675451], [-2.28085963, 0.74133045], [-2.82053775, -0.08946138], [-2.62614497, 0.16338496], </a:t>
            </a:r>
            <a:endParaRPr kumimoji="1" lang="ja-JP" altLang="en-US"/>
          </a:p>
        </p:txBody>
      </p:sp>
    </p:spTree>
    <p:extLst>
      <p:ext uri="{BB962C8B-B14F-4D97-AF65-F5344CB8AC3E}">
        <p14:creationId xmlns:p14="http://schemas.microsoft.com/office/powerpoint/2010/main" val="1797059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F82939-8F74-504D-8EBC-DCE2CD5BFB23}"/>
              </a:ext>
            </a:extLst>
          </p:cNvPr>
          <p:cNvSpPr>
            <a:spLocks noGrp="1"/>
          </p:cNvSpPr>
          <p:nvPr>
            <p:ph type="title"/>
          </p:nvPr>
        </p:nvSpPr>
        <p:spPr/>
        <p:txBody>
          <a:bodyPr/>
          <a:lstStyle/>
          <a:p>
            <a:r>
              <a:rPr kumimoji="1" lang="ja-JP" altLang="en-US"/>
              <a:t>クラスタリング</a:t>
            </a:r>
          </a:p>
        </p:txBody>
      </p:sp>
      <p:sp>
        <p:nvSpPr>
          <p:cNvPr id="3" name="コンテンツ プレースホルダー 2">
            <a:extLst>
              <a:ext uri="{FF2B5EF4-FFF2-40B4-BE49-F238E27FC236}">
                <a16:creationId xmlns:a16="http://schemas.microsoft.com/office/drawing/2014/main" id="{DEA84B29-5A51-EA4C-8606-DE9AFF42B726}"/>
              </a:ext>
            </a:extLst>
          </p:cNvPr>
          <p:cNvSpPr>
            <a:spLocks noGrp="1"/>
          </p:cNvSpPr>
          <p:nvPr>
            <p:ph idx="1"/>
          </p:nvPr>
        </p:nvSpPr>
        <p:spPr/>
        <p:txBody>
          <a:bodyPr/>
          <a:lstStyle/>
          <a:p>
            <a:r>
              <a:rPr lang="ja-JP" altLang="en-US"/>
              <a:t>データの類似度</a:t>
            </a:r>
            <a:r>
              <a:rPr lang="en-US" altLang="ja-JP" dirty="0"/>
              <a:t>(</a:t>
            </a:r>
            <a:r>
              <a:rPr lang="ja-JP" altLang="en-US"/>
              <a:t>似たもの同士</a:t>
            </a:r>
            <a:r>
              <a:rPr lang="en-US" altLang="ja-JP" dirty="0"/>
              <a:t>)</a:t>
            </a:r>
            <a:r>
              <a:rPr lang="ja-JP" altLang="en-US"/>
              <a:t>でデータを分ける</a:t>
            </a:r>
            <a:r>
              <a:rPr lang="en-US" altLang="ja-JP" dirty="0"/>
              <a:t>(</a:t>
            </a:r>
            <a:r>
              <a:rPr lang="ja-JP" altLang="en-US"/>
              <a:t>クラスタを作る</a:t>
            </a:r>
            <a:r>
              <a:rPr lang="en-US" altLang="ja-JP" dirty="0"/>
              <a:t>)</a:t>
            </a:r>
            <a:endParaRPr kumimoji="1" lang="ja-JP" altLang="en-US"/>
          </a:p>
        </p:txBody>
      </p:sp>
    </p:spTree>
    <p:extLst>
      <p:ext uri="{BB962C8B-B14F-4D97-AF65-F5344CB8AC3E}">
        <p14:creationId xmlns:p14="http://schemas.microsoft.com/office/powerpoint/2010/main" val="1210667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32561-F2DD-3F44-BB0E-087926255334}"/>
              </a:ext>
            </a:extLst>
          </p:cNvPr>
          <p:cNvSpPr>
            <a:spLocks noGrp="1"/>
          </p:cNvSpPr>
          <p:nvPr>
            <p:ph type="title"/>
          </p:nvPr>
        </p:nvSpPr>
        <p:spPr/>
        <p:txBody>
          <a:bodyPr/>
          <a:lstStyle/>
          <a:p>
            <a:r>
              <a:rPr kumimoji="1" lang="en-US" altLang="ja-JP" dirty="0"/>
              <a:t>k-means</a:t>
            </a:r>
            <a:r>
              <a:rPr kumimoji="1" lang="ja-JP" altLang="en-US"/>
              <a:t>法</a:t>
            </a:r>
          </a:p>
        </p:txBody>
      </p:sp>
      <p:sp>
        <p:nvSpPr>
          <p:cNvPr id="3" name="コンテンツ プレースホルダー 2">
            <a:extLst>
              <a:ext uri="{FF2B5EF4-FFF2-40B4-BE49-F238E27FC236}">
                <a16:creationId xmlns:a16="http://schemas.microsoft.com/office/drawing/2014/main" id="{8689C776-44E1-B044-AEC3-E0618C74E85E}"/>
              </a:ext>
            </a:extLst>
          </p:cNvPr>
          <p:cNvSpPr>
            <a:spLocks noGrp="1"/>
          </p:cNvSpPr>
          <p:nvPr>
            <p:ph idx="1"/>
          </p:nvPr>
        </p:nvSpPr>
        <p:spPr>
          <a:xfrm>
            <a:off x="838199" y="1825625"/>
            <a:ext cx="6101219" cy="4351338"/>
          </a:xfrm>
        </p:spPr>
        <p:txBody>
          <a:bodyPr>
            <a:normAutofit fontScale="92500"/>
          </a:bodyPr>
          <a:lstStyle/>
          <a:p>
            <a:r>
              <a:rPr lang="ja-JP" altLang="en-US"/>
              <a:t>次のようなアルゴリズムでクラスタとしてまとめる</a:t>
            </a:r>
          </a:p>
          <a:p>
            <a:pPr lvl="1"/>
            <a:r>
              <a:rPr lang="en-US" altLang="ja-JP" dirty="0"/>
              <a:t>(1)</a:t>
            </a:r>
            <a:r>
              <a:rPr lang="ja-JP" altLang="en-US"/>
              <a:t>データの中から適当な点をクラスタ数</a:t>
            </a:r>
            <a:r>
              <a:rPr lang="en-US" altLang="ja-JP" dirty="0"/>
              <a:t>(k)</a:t>
            </a:r>
            <a:r>
              <a:rPr lang="ja-JP" altLang="en-US"/>
              <a:t>だけ選び、それを初期の重心とする</a:t>
            </a:r>
          </a:p>
          <a:p>
            <a:pPr lvl="1"/>
            <a:r>
              <a:rPr lang="en-US" altLang="ja-JP" dirty="0"/>
              <a:t>(2)</a:t>
            </a:r>
            <a:r>
              <a:rPr lang="ja-JP" altLang="en-US"/>
              <a:t>各データと重心を計算し、もっとも近い重心をそのデータの所属するクラスタとする</a:t>
            </a:r>
          </a:p>
          <a:p>
            <a:pPr lvl="1"/>
            <a:r>
              <a:rPr lang="en-US" altLang="ja-JP" dirty="0"/>
              <a:t>(3)</a:t>
            </a:r>
            <a:r>
              <a:rPr lang="ja-JP" altLang="en-US"/>
              <a:t>クラスタごとにデータ点の平均を計算し、それを新しい重心とする</a:t>
            </a:r>
          </a:p>
          <a:p>
            <a:pPr lvl="1"/>
            <a:r>
              <a:rPr lang="en-US" altLang="ja-JP" dirty="0"/>
              <a:t>(4)(2),(3)</a:t>
            </a:r>
            <a:r>
              <a:rPr lang="ja-JP" altLang="en-US"/>
              <a:t>を繰り返して、データが所属するクラスタが変化しなくなるか計算ステップ上限に達するまで計算をする。</a:t>
            </a:r>
            <a:endParaRPr kumimoji="1" lang="ja-JP" altLang="en-US"/>
          </a:p>
        </p:txBody>
      </p:sp>
      <p:pic>
        <p:nvPicPr>
          <p:cNvPr id="5122" name="Picture 2">
            <a:extLst>
              <a:ext uri="{FF2B5EF4-FFF2-40B4-BE49-F238E27FC236}">
                <a16:creationId xmlns:a16="http://schemas.microsoft.com/office/drawing/2014/main" id="{9D97BF8D-7A5E-8840-8090-E31B3465C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126" y="1971780"/>
            <a:ext cx="50038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257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514F14-2F0D-4B44-85A6-350E344F64A0}"/>
              </a:ext>
            </a:extLst>
          </p:cNvPr>
          <p:cNvSpPr>
            <a:spLocks noGrp="1"/>
          </p:cNvSpPr>
          <p:nvPr>
            <p:ph type="title"/>
          </p:nvPr>
        </p:nvSpPr>
        <p:spPr/>
        <p:txBody>
          <a:bodyPr/>
          <a:lstStyle/>
          <a:p>
            <a:r>
              <a:rPr kumimoji="1" lang="ja-JP" altLang="en-US"/>
              <a:t>個人レポート</a:t>
            </a:r>
          </a:p>
        </p:txBody>
      </p:sp>
      <p:sp>
        <p:nvSpPr>
          <p:cNvPr id="3" name="コンテンツ プレースホルダー 2">
            <a:extLst>
              <a:ext uri="{FF2B5EF4-FFF2-40B4-BE49-F238E27FC236}">
                <a16:creationId xmlns:a16="http://schemas.microsoft.com/office/drawing/2014/main" id="{AD79C6F7-1B36-A345-9086-AD46077AE1E1}"/>
              </a:ext>
            </a:extLst>
          </p:cNvPr>
          <p:cNvSpPr>
            <a:spLocks noGrp="1"/>
          </p:cNvSpPr>
          <p:nvPr>
            <p:ph idx="1"/>
          </p:nvPr>
        </p:nvSpPr>
        <p:spPr>
          <a:xfrm>
            <a:off x="838200" y="1825625"/>
            <a:ext cx="10799618" cy="4351338"/>
          </a:xfrm>
        </p:spPr>
        <p:txBody>
          <a:bodyPr>
            <a:normAutofit lnSpcReduction="10000"/>
          </a:bodyPr>
          <a:lstStyle/>
          <a:p>
            <a:r>
              <a:rPr lang="ja-JP" altLang="en-US"/>
              <a:t>タイタニック号の乗客データ</a:t>
            </a:r>
            <a:r>
              <a:rPr lang="en-US" altLang="ja-JP" dirty="0"/>
              <a:t>(</a:t>
            </a:r>
            <a:r>
              <a:rPr lang="en-US" altLang="ja-JP" dirty="0" err="1"/>
              <a:t>titnic.csv</a:t>
            </a:r>
            <a:r>
              <a:rPr lang="en-US" altLang="ja-JP" dirty="0"/>
              <a:t>)</a:t>
            </a:r>
            <a:r>
              <a:rPr lang="ja-JP" altLang="en-US"/>
              <a:t>を読み込み、</a:t>
            </a:r>
            <a:br>
              <a:rPr lang="en-US" altLang="ja-JP" dirty="0"/>
            </a:br>
            <a:r>
              <a:rPr lang="ja-JP" altLang="en-US"/>
              <a:t>どのようなデータの性質なのかをグラフなどを用いて示した上で</a:t>
            </a:r>
            <a:br>
              <a:rPr lang="en-US" altLang="ja-JP" dirty="0"/>
            </a:br>
            <a:r>
              <a:rPr lang="en-US" altLang="ja-JP" dirty="0"/>
              <a:t>Survived(</a:t>
            </a:r>
            <a:r>
              <a:rPr lang="ja-JP" altLang="en-US"/>
              <a:t>生存</a:t>
            </a:r>
            <a:r>
              <a:rPr lang="en-US" altLang="ja-JP" dirty="0"/>
              <a:t>)</a:t>
            </a:r>
            <a:r>
              <a:rPr lang="ja-JP" altLang="en-US"/>
              <a:t>を予測する機械学習モデルを試して、精度をなるべく上げてください。</a:t>
            </a:r>
            <a:endParaRPr lang="en-US" altLang="ja-JP" dirty="0"/>
          </a:p>
          <a:p>
            <a:pPr lvl="1"/>
            <a:r>
              <a:rPr kumimoji="1" lang="ja-JP" altLang="en-US"/>
              <a:t>アルゴリズムを変えるのはもちろん、使う説明変数、欠損値の処理の仕方などを色々工夫して変えてください。</a:t>
            </a:r>
            <a:endParaRPr kumimoji="1" lang="en-US" altLang="ja-JP" dirty="0"/>
          </a:p>
          <a:p>
            <a:pPr lvl="1"/>
            <a:endParaRPr lang="en-US" altLang="ja-JP" dirty="0"/>
          </a:p>
          <a:p>
            <a:pPr lvl="1"/>
            <a:r>
              <a:rPr kumimoji="1" lang="en-US" altLang="ja-JP" dirty="0" err="1"/>
              <a:t>XGBoost</a:t>
            </a:r>
            <a:r>
              <a:rPr kumimoji="1" lang="ja-JP" altLang="en-US"/>
              <a:t>、</a:t>
            </a:r>
            <a:r>
              <a:rPr lang="en-US" altLang="ja-JP" dirty="0" err="1"/>
              <a:t>LightGBM</a:t>
            </a:r>
            <a:r>
              <a:rPr lang="ja-JP" altLang="en-US"/>
              <a:t>も調べて実装してみよう</a:t>
            </a:r>
            <a:endParaRPr lang="en-US" altLang="ja-JP" dirty="0"/>
          </a:p>
          <a:p>
            <a:pPr lvl="1"/>
            <a:endParaRPr kumimoji="1" lang="en-US" altLang="ja-JP" dirty="0"/>
          </a:p>
          <a:p>
            <a:r>
              <a:rPr lang="ja-JP" altLang="en-US" b="0" i="0">
                <a:solidFill>
                  <a:srgbClr val="3C4043"/>
                </a:solidFill>
                <a:effectLst/>
                <a:latin typeface="Roboto" panose="02000000000000000000" pitchFamily="2" charset="0"/>
              </a:rPr>
              <a:t>上記</a:t>
            </a:r>
            <a:r>
              <a:rPr lang="en" altLang="ja-JP" b="0" i="0" dirty="0" err="1">
                <a:solidFill>
                  <a:srgbClr val="3C4043"/>
                </a:solidFill>
                <a:effectLst/>
                <a:latin typeface="Roboto" panose="02000000000000000000" pitchFamily="2" charset="0"/>
              </a:rPr>
              <a:t>ipynb</a:t>
            </a:r>
            <a:r>
              <a:rPr lang="ja-JP" altLang="en-US" b="0" i="0">
                <a:solidFill>
                  <a:srgbClr val="3C4043"/>
                </a:solidFill>
                <a:effectLst/>
                <a:latin typeface="Roboto" panose="02000000000000000000" pitchFamily="2" charset="0"/>
              </a:rPr>
              <a:t>ファイルを提出すること</a:t>
            </a:r>
            <a:br>
              <a:rPr lang="ja-JP" altLang="en-US"/>
            </a:br>
            <a:r>
              <a:rPr lang="en" altLang="ja-JP" b="0" i="0" dirty="0">
                <a:solidFill>
                  <a:srgbClr val="3C4043"/>
                </a:solidFill>
                <a:effectLst/>
                <a:latin typeface="Roboto" panose="02000000000000000000" pitchFamily="2" charset="0"/>
              </a:rPr>
              <a:t>Google Classroom</a:t>
            </a:r>
            <a:r>
              <a:rPr lang="ja-JP" altLang="en-US" b="0" i="0">
                <a:solidFill>
                  <a:srgbClr val="3C4043"/>
                </a:solidFill>
                <a:effectLst/>
                <a:latin typeface="Roboto" panose="02000000000000000000" pitchFamily="2" charset="0"/>
              </a:rPr>
              <a:t>で提出のこと</a:t>
            </a:r>
            <a:endParaRPr kumimoji="1" lang="ja-JP" altLang="en-US"/>
          </a:p>
        </p:txBody>
      </p:sp>
      <p:sp>
        <p:nvSpPr>
          <p:cNvPr id="5" name="テキスト ボックス 4">
            <a:extLst>
              <a:ext uri="{FF2B5EF4-FFF2-40B4-BE49-F238E27FC236}">
                <a16:creationId xmlns:a16="http://schemas.microsoft.com/office/drawing/2014/main" id="{62C33FC2-F99F-17C8-B683-42EC1D6DA9FB}"/>
              </a:ext>
            </a:extLst>
          </p:cNvPr>
          <p:cNvSpPr txBox="1"/>
          <p:nvPr/>
        </p:nvSpPr>
        <p:spPr>
          <a:xfrm>
            <a:off x="3048828" y="3244334"/>
            <a:ext cx="6097656" cy="369332"/>
          </a:xfrm>
          <a:prstGeom prst="rect">
            <a:avLst/>
          </a:prstGeom>
          <a:noFill/>
        </p:spPr>
        <p:txBody>
          <a:bodyPr wrap="square">
            <a:spAutoFit/>
          </a:bodyPr>
          <a:lstStyle/>
          <a:p>
            <a:r>
              <a:rPr lang="ja-JP" altLang="en-US" b="0">
                <a:effectLst/>
              </a:rPr>
              <a:t> </a:t>
            </a:r>
            <a:endParaRPr lang="ja-JP" altLang="en-US"/>
          </a:p>
        </p:txBody>
      </p:sp>
      <p:sp>
        <p:nvSpPr>
          <p:cNvPr id="7" name="テキスト ボックス 6">
            <a:extLst>
              <a:ext uri="{FF2B5EF4-FFF2-40B4-BE49-F238E27FC236}">
                <a16:creationId xmlns:a16="http://schemas.microsoft.com/office/drawing/2014/main" id="{59A26742-39F2-118B-5C4B-677F2497DFF8}"/>
              </a:ext>
            </a:extLst>
          </p:cNvPr>
          <p:cNvSpPr txBox="1"/>
          <p:nvPr/>
        </p:nvSpPr>
        <p:spPr>
          <a:xfrm>
            <a:off x="3048828" y="3244334"/>
            <a:ext cx="6097656" cy="369332"/>
          </a:xfrm>
          <a:prstGeom prst="rect">
            <a:avLst/>
          </a:prstGeom>
          <a:noFill/>
        </p:spPr>
        <p:txBody>
          <a:bodyPr wrap="square">
            <a:spAutoFit/>
          </a:bodyPr>
          <a:lstStyle/>
          <a:p>
            <a:r>
              <a:rPr lang="ja-JP" altLang="en-US" b="0">
                <a:effectLst/>
              </a:rPr>
              <a:t> </a:t>
            </a:r>
            <a:endParaRPr lang="ja-JP" altLang="en-US"/>
          </a:p>
        </p:txBody>
      </p:sp>
    </p:spTree>
    <p:extLst>
      <p:ext uri="{BB962C8B-B14F-4D97-AF65-F5344CB8AC3E}">
        <p14:creationId xmlns:p14="http://schemas.microsoft.com/office/powerpoint/2010/main" val="1203639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438A7D-D1C8-FB41-B33C-EF8F971B4099}"/>
              </a:ext>
            </a:extLst>
          </p:cNvPr>
          <p:cNvSpPr>
            <a:spLocks noGrp="1"/>
          </p:cNvSpPr>
          <p:nvPr>
            <p:ph type="title"/>
          </p:nvPr>
        </p:nvSpPr>
        <p:spPr/>
        <p:txBody>
          <a:bodyPr>
            <a:normAutofit fontScale="90000"/>
          </a:bodyPr>
          <a:lstStyle/>
          <a:p>
            <a:r>
              <a:rPr kumimoji="1" lang="ja-JP" altLang="en-US"/>
              <a:t>箱ひげ図の表示</a:t>
            </a:r>
            <a:r>
              <a:rPr kumimoji="1" lang="en-US" altLang="ja-JP" dirty="0"/>
              <a:t>(</a:t>
            </a:r>
            <a:r>
              <a:rPr kumimoji="1" lang="ja-JP" altLang="en-US"/>
              <a:t>データの様相と外れ値があるかをみる</a:t>
            </a:r>
            <a:r>
              <a:rPr kumimoji="1" lang="en-US" altLang="ja-JP" dirty="0"/>
              <a:t>)</a:t>
            </a:r>
            <a:endParaRPr kumimoji="1" lang="ja-JP" altLang="en-US"/>
          </a:p>
        </p:txBody>
      </p:sp>
      <p:sp>
        <p:nvSpPr>
          <p:cNvPr id="3" name="テキスト プレースホルダー 2">
            <a:extLst>
              <a:ext uri="{FF2B5EF4-FFF2-40B4-BE49-F238E27FC236}">
                <a16:creationId xmlns:a16="http://schemas.microsoft.com/office/drawing/2014/main" id="{C8EFDEBD-1B49-E342-9D77-318DDAD6D512}"/>
              </a:ext>
            </a:extLst>
          </p:cNvPr>
          <p:cNvSpPr>
            <a:spLocks noGrp="1"/>
          </p:cNvSpPr>
          <p:nvPr>
            <p:ph type="body" sz="quarter" idx="10"/>
          </p:nvPr>
        </p:nvSpPr>
        <p:spPr/>
        <p:txBody>
          <a:bodyPr/>
          <a:lstStyle/>
          <a:p>
            <a:endParaRPr kumimoji="1" lang="ja-JP" altLang="en-US"/>
          </a:p>
        </p:txBody>
      </p:sp>
      <p:pic>
        <p:nvPicPr>
          <p:cNvPr id="4" name="図 3">
            <a:extLst>
              <a:ext uri="{FF2B5EF4-FFF2-40B4-BE49-F238E27FC236}">
                <a16:creationId xmlns:a16="http://schemas.microsoft.com/office/drawing/2014/main" id="{6FF9AE5F-9FA1-FD43-926E-D1D71A37D91C}"/>
              </a:ext>
            </a:extLst>
          </p:cNvPr>
          <p:cNvPicPr>
            <a:picLocks noChangeAspect="1"/>
          </p:cNvPicPr>
          <p:nvPr/>
        </p:nvPicPr>
        <p:blipFill>
          <a:blip r:embed="rId2"/>
          <a:stretch>
            <a:fillRect/>
          </a:stretch>
        </p:blipFill>
        <p:spPr>
          <a:xfrm>
            <a:off x="0" y="736748"/>
            <a:ext cx="10972799" cy="6057565"/>
          </a:xfrm>
          <a:prstGeom prst="rect">
            <a:avLst/>
          </a:prstGeom>
        </p:spPr>
      </p:pic>
      <p:pic>
        <p:nvPicPr>
          <p:cNvPr id="5" name="図 4">
            <a:extLst>
              <a:ext uri="{FF2B5EF4-FFF2-40B4-BE49-F238E27FC236}">
                <a16:creationId xmlns:a16="http://schemas.microsoft.com/office/drawing/2014/main" id="{8BCF72C3-82A9-3A45-B68F-C0A3EEEE4F80}"/>
              </a:ext>
            </a:extLst>
          </p:cNvPr>
          <p:cNvPicPr>
            <a:picLocks noChangeAspect="1"/>
          </p:cNvPicPr>
          <p:nvPr/>
        </p:nvPicPr>
        <p:blipFill>
          <a:blip r:embed="rId3"/>
          <a:stretch>
            <a:fillRect/>
          </a:stretch>
        </p:blipFill>
        <p:spPr>
          <a:xfrm>
            <a:off x="8115822" y="2707672"/>
            <a:ext cx="1537831" cy="2704461"/>
          </a:xfrm>
          <a:prstGeom prst="rect">
            <a:avLst/>
          </a:prstGeom>
        </p:spPr>
      </p:pic>
      <p:sp>
        <p:nvSpPr>
          <p:cNvPr id="6" name="テキスト ボックス 5">
            <a:extLst>
              <a:ext uri="{FF2B5EF4-FFF2-40B4-BE49-F238E27FC236}">
                <a16:creationId xmlns:a16="http://schemas.microsoft.com/office/drawing/2014/main" id="{17BA73BD-DD24-A34A-BC83-6F05F0E78149}"/>
              </a:ext>
            </a:extLst>
          </p:cNvPr>
          <p:cNvSpPr txBox="1"/>
          <p:nvPr/>
        </p:nvSpPr>
        <p:spPr>
          <a:xfrm>
            <a:off x="9228539" y="2078663"/>
            <a:ext cx="2859299" cy="923330"/>
          </a:xfrm>
          <a:prstGeom prst="rect">
            <a:avLst/>
          </a:prstGeom>
          <a:noFill/>
        </p:spPr>
        <p:txBody>
          <a:bodyPr wrap="square" rtlCol="0">
            <a:spAutoFit/>
          </a:bodyPr>
          <a:lstStyle/>
          <a:p>
            <a:r>
              <a:rPr kumimoji="1" lang="ja-JP" altLang="en-US"/>
              <a:t>区間</a:t>
            </a:r>
            <a:r>
              <a:rPr kumimoji="1" lang="en-US" altLang="ja-JP" dirty="0"/>
              <a:t>[75%</a:t>
            </a:r>
            <a:r>
              <a:rPr kumimoji="1" lang="ja-JP" altLang="en-US"/>
              <a:t>点</a:t>
            </a:r>
            <a:r>
              <a:rPr kumimoji="1" lang="en-US" altLang="ja-JP" dirty="0"/>
              <a:t>, 75%</a:t>
            </a:r>
            <a:r>
              <a:rPr kumimoji="1" lang="ja-JP" altLang="en-US"/>
              <a:t>点</a:t>
            </a:r>
            <a:r>
              <a:rPr kumimoji="1" lang="en-US" altLang="ja-JP" dirty="0"/>
              <a:t>+1.5*(75%</a:t>
            </a:r>
            <a:r>
              <a:rPr kumimoji="1" lang="ja-JP" altLang="en-US"/>
              <a:t>点</a:t>
            </a:r>
            <a:r>
              <a:rPr kumimoji="1" lang="en-US" altLang="ja-JP" dirty="0"/>
              <a:t>-25%</a:t>
            </a:r>
            <a:r>
              <a:rPr kumimoji="1" lang="ja-JP" altLang="en-US"/>
              <a:t>点</a:t>
            </a:r>
            <a:r>
              <a:rPr kumimoji="1" lang="en-US" altLang="ja-JP" dirty="0"/>
              <a:t>)]</a:t>
            </a:r>
            <a:r>
              <a:rPr kumimoji="1" lang="ja-JP" altLang="en-US"/>
              <a:t>に含まれる最大値</a:t>
            </a:r>
          </a:p>
        </p:txBody>
      </p:sp>
      <p:cxnSp>
        <p:nvCxnSpPr>
          <p:cNvPr id="8" name="直線矢印コネクタ 7">
            <a:extLst>
              <a:ext uri="{FF2B5EF4-FFF2-40B4-BE49-F238E27FC236}">
                <a16:creationId xmlns:a16="http://schemas.microsoft.com/office/drawing/2014/main" id="{CBC9820B-BE3D-D24A-8AB3-AD2D7554594B}"/>
              </a:ext>
            </a:extLst>
          </p:cNvPr>
          <p:cNvCxnSpPr>
            <a:stCxn id="6" idx="1"/>
            <a:endCxn id="5" idx="0"/>
          </p:cNvCxnSpPr>
          <p:nvPr/>
        </p:nvCxnSpPr>
        <p:spPr>
          <a:xfrm flipH="1">
            <a:off x="8884738" y="2540328"/>
            <a:ext cx="343801" cy="167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DD8ED2D-9C4B-7942-B3B7-1DFDA0B0CB1B}"/>
              </a:ext>
            </a:extLst>
          </p:cNvPr>
          <p:cNvCxnSpPr/>
          <p:nvPr/>
        </p:nvCxnSpPr>
        <p:spPr>
          <a:xfrm flipH="1">
            <a:off x="9228539" y="3379986"/>
            <a:ext cx="343801" cy="167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8CA08622-16C8-914C-841D-AF8BD205925B}"/>
              </a:ext>
            </a:extLst>
          </p:cNvPr>
          <p:cNvSpPr txBox="1"/>
          <p:nvPr/>
        </p:nvSpPr>
        <p:spPr>
          <a:xfrm>
            <a:off x="9572340" y="3215248"/>
            <a:ext cx="856325" cy="369332"/>
          </a:xfrm>
          <a:prstGeom prst="rect">
            <a:avLst/>
          </a:prstGeom>
          <a:noFill/>
        </p:spPr>
        <p:txBody>
          <a:bodyPr wrap="none" rtlCol="0">
            <a:spAutoFit/>
          </a:bodyPr>
          <a:lstStyle/>
          <a:p>
            <a:r>
              <a:rPr kumimoji="1" lang="en-US" altLang="ja-JP" dirty="0"/>
              <a:t>75%</a:t>
            </a:r>
            <a:r>
              <a:rPr kumimoji="1" lang="ja-JP" altLang="en-US"/>
              <a:t>点</a:t>
            </a:r>
          </a:p>
        </p:txBody>
      </p:sp>
      <p:cxnSp>
        <p:nvCxnSpPr>
          <p:cNvPr id="11" name="直線矢印コネクタ 10">
            <a:extLst>
              <a:ext uri="{FF2B5EF4-FFF2-40B4-BE49-F238E27FC236}">
                <a16:creationId xmlns:a16="http://schemas.microsoft.com/office/drawing/2014/main" id="{90D69CFD-6F4F-E049-B777-1A6CAA4FE593}"/>
              </a:ext>
            </a:extLst>
          </p:cNvPr>
          <p:cNvCxnSpPr/>
          <p:nvPr/>
        </p:nvCxnSpPr>
        <p:spPr>
          <a:xfrm flipH="1">
            <a:off x="9239426" y="3869844"/>
            <a:ext cx="343801" cy="167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E209A39-1330-4447-A1D4-9DFF8D1D1BB4}"/>
              </a:ext>
            </a:extLst>
          </p:cNvPr>
          <p:cNvSpPr txBox="1"/>
          <p:nvPr/>
        </p:nvSpPr>
        <p:spPr>
          <a:xfrm>
            <a:off x="9572340" y="3659927"/>
            <a:ext cx="1728358" cy="369332"/>
          </a:xfrm>
          <a:prstGeom prst="rect">
            <a:avLst/>
          </a:prstGeom>
          <a:noFill/>
        </p:spPr>
        <p:txBody>
          <a:bodyPr wrap="none" rtlCol="0">
            <a:spAutoFit/>
          </a:bodyPr>
          <a:lstStyle/>
          <a:p>
            <a:r>
              <a:rPr lang="en-US" altLang="ja-JP" dirty="0"/>
              <a:t>50</a:t>
            </a:r>
            <a:r>
              <a:rPr kumimoji="1" lang="en-US" altLang="ja-JP" dirty="0"/>
              <a:t>%</a:t>
            </a:r>
            <a:r>
              <a:rPr kumimoji="1" lang="ja-JP" altLang="en-US"/>
              <a:t>点</a:t>
            </a:r>
            <a:r>
              <a:rPr kumimoji="1" lang="en-US" altLang="ja-JP" dirty="0"/>
              <a:t>(</a:t>
            </a:r>
            <a:r>
              <a:rPr kumimoji="1" lang="ja-JP" altLang="en-US"/>
              <a:t>中央値</a:t>
            </a:r>
            <a:r>
              <a:rPr kumimoji="1" lang="en-US" altLang="ja-JP" dirty="0"/>
              <a:t>)</a:t>
            </a:r>
            <a:endParaRPr kumimoji="1" lang="ja-JP" altLang="en-US"/>
          </a:p>
        </p:txBody>
      </p:sp>
      <p:cxnSp>
        <p:nvCxnSpPr>
          <p:cNvPr id="13" name="直線矢印コネクタ 12">
            <a:extLst>
              <a:ext uri="{FF2B5EF4-FFF2-40B4-BE49-F238E27FC236}">
                <a16:creationId xmlns:a16="http://schemas.microsoft.com/office/drawing/2014/main" id="{40B9CA71-E040-2A49-96BF-DC60C32466C2}"/>
              </a:ext>
            </a:extLst>
          </p:cNvPr>
          <p:cNvCxnSpPr/>
          <p:nvPr/>
        </p:nvCxnSpPr>
        <p:spPr>
          <a:xfrm flipH="1">
            <a:off x="9222055" y="4306419"/>
            <a:ext cx="343801" cy="167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D393976-05C9-614E-BE68-398FE9DD69AF}"/>
              </a:ext>
            </a:extLst>
          </p:cNvPr>
          <p:cNvSpPr txBox="1"/>
          <p:nvPr/>
        </p:nvSpPr>
        <p:spPr>
          <a:xfrm>
            <a:off x="9554969" y="4096502"/>
            <a:ext cx="1728358" cy="369332"/>
          </a:xfrm>
          <a:prstGeom prst="rect">
            <a:avLst/>
          </a:prstGeom>
          <a:noFill/>
        </p:spPr>
        <p:txBody>
          <a:bodyPr wrap="none" rtlCol="0">
            <a:spAutoFit/>
          </a:bodyPr>
          <a:lstStyle/>
          <a:p>
            <a:r>
              <a:rPr lang="en-US" altLang="ja-JP" dirty="0"/>
              <a:t>25</a:t>
            </a:r>
            <a:r>
              <a:rPr kumimoji="1" lang="en-US" altLang="ja-JP" dirty="0"/>
              <a:t>%</a:t>
            </a:r>
            <a:r>
              <a:rPr kumimoji="1" lang="ja-JP" altLang="en-US"/>
              <a:t>点</a:t>
            </a:r>
            <a:r>
              <a:rPr kumimoji="1" lang="en-US" altLang="ja-JP" dirty="0"/>
              <a:t>(</a:t>
            </a:r>
            <a:r>
              <a:rPr kumimoji="1" lang="ja-JP" altLang="en-US"/>
              <a:t>中央値</a:t>
            </a:r>
            <a:r>
              <a:rPr kumimoji="1" lang="en-US" altLang="ja-JP" dirty="0"/>
              <a:t>)</a:t>
            </a:r>
            <a:endParaRPr kumimoji="1" lang="ja-JP" altLang="en-US"/>
          </a:p>
        </p:txBody>
      </p:sp>
      <p:sp>
        <p:nvSpPr>
          <p:cNvPr id="15" name="テキスト ボックス 14">
            <a:extLst>
              <a:ext uri="{FF2B5EF4-FFF2-40B4-BE49-F238E27FC236}">
                <a16:creationId xmlns:a16="http://schemas.microsoft.com/office/drawing/2014/main" id="{F362D92C-DAA7-5547-BED2-B4D8D26032D7}"/>
              </a:ext>
            </a:extLst>
          </p:cNvPr>
          <p:cNvSpPr txBox="1"/>
          <p:nvPr/>
        </p:nvSpPr>
        <p:spPr>
          <a:xfrm>
            <a:off x="9284084" y="4623419"/>
            <a:ext cx="2859299" cy="923330"/>
          </a:xfrm>
          <a:prstGeom prst="rect">
            <a:avLst/>
          </a:prstGeom>
          <a:noFill/>
        </p:spPr>
        <p:txBody>
          <a:bodyPr wrap="square" rtlCol="0">
            <a:spAutoFit/>
          </a:bodyPr>
          <a:lstStyle/>
          <a:p>
            <a:r>
              <a:rPr kumimoji="1" lang="ja-JP" altLang="en-US"/>
              <a:t>区間</a:t>
            </a:r>
            <a:r>
              <a:rPr kumimoji="1" lang="en-US" altLang="ja-JP" dirty="0"/>
              <a:t>[25%</a:t>
            </a:r>
            <a:r>
              <a:rPr kumimoji="1" lang="ja-JP" altLang="en-US"/>
              <a:t>点</a:t>
            </a:r>
            <a:r>
              <a:rPr lang="en-US" altLang="ja-JP" dirty="0"/>
              <a:t>-</a:t>
            </a:r>
            <a:r>
              <a:rPr kumimoji="1" lang="en-US" altLang="ja-JP" dirty="0"/>
              <a:t>1.5*(75%</a:t>
            </a:r>
            <a:r>
              <a:rPr kumimoji="1" lang="ja-JP" altLang="en-US"/>
              <a:t>点</a:t>
            </a:r>
            <a:r>
              <a:rPr kumimoji="1" lang="en-US" altLang="ja-JP" dirty="0"/>
              <a:t>-25%</a:t>
            </a:r>
            <a:r>
              <a:rPr kumimoji="1" lang="ja-JP" altLang="en-US"/>
              <a:t>点</a:t>
            </a:r>
            <a:r>
              <a:rPr kumimoji="1" lang="en-US" altLang="ja-JP" dirty="0"/>
              <a:t>),25%</a:t>
            </a:r>
            <a:r>
              <a:rPr kumimoji="1" lang="ja-JP" altLang="en-US"/>
              <a:t>点</a:t>
            </a:r>
            <a:r>
              <a:rPr kumimoji="1" lang="en-US" altLang="ja-JP" dirty="0"/>
              <a:t>]</a:t>
            </a:r>
            <a:r>
              <a:rPr kumimoji="1" lang="ja-JP" altLang="en-US"/>
              <a:t>に含まれる最小値</a:t>
            </a:r>
          </a:p>
        </p:txBody>
      </p:sp>
      <p:cxnSp>
        <p:nvCxnSpPr>
          <p:cNvPr id="16" name="直線矢印コネクタ 15">
            <a:extLst>
              <a:ext uri="{FF2B5EF4-FFF2-40B4-BE49-F238E27FC236}">
                <a16:creationId xmlns:a16="http://schemas.microsoft.com/office/drawing/2014/main" id="{2B0DBA13-044B-6E4E-9BD0-C7AC901B0C8F}"/>
              </a:ext>
            </a:extLst>
          </p:cNvPr>
          <p:cNvCxnSpPr>
            <a:stCxn id="15" idx="1"/>
          </p:cNvCxnSpPr>
          <p:nvPr/>
        </p:nvCxnSpPr>
        <p:spPr>
          <a:xfrm flipH="1">
            <a:off x="8940284" y="5085084"/>
            <a:ext cx="343800" cy="167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A341EFB-20C5-124E-B2FB-CE52C9007119}"/>
              </a:ext>
            </a:extLst>
          </p:cNvPr>
          <p:cNvSpPr txBox="1"/>
          <p:nvPr/>
        </p:nvSpPr>
        <p:spPr>
          <a:xfrm>
            <a:off x="7887087" y="1502448"/>
            <a:ext cx="2339102" cy="461665"/>
          </a:xfrm>
          <a:prstGeom prst="rect">
            <a:avLst/>
          </a:prstGeom>
          <a:noFill/>
        </p:spPr>
        <p:txBody>
          <a:bodyPr wrap="none" rtlCol="0">
            <a:spAutoFit/>
          </a:bodyPr>
          <a:lstStyle/>
          <a:p>
            <a:r>
              <a:rPr kumimoji="1" lang="ja-JP" altLang="en-US" sz="2400"/>
              <a:t>箱ひげ図の見方</a:t>
            </a:r>
          </a:p>
        </p:txBody>
      </p:sp>
      <p:sp>
        <p:nvSpPr>
          <p:cNvPr id="18" name="テキスト ボックス 17">
            <a:extLst>
              <a:ext uri="{FF2B5EF4-FFF2-40B4-BE49-F238E27FC236}">
                <a16:creationId xmlns:a16="http://schemas.microsoft.com/office/drawing/2014/main" id="{31470635-A73B-254F-B82E-74B67F857DF5}"/>
              </a:ext>
            </a:extLst>
          </p:cNvPr>
          <p:cNvSpPr txBox="1"/>
          <p:nvPr/>
        </p:nvSpPr>
        <p:spPr>
          <a:xfrm>
            <a:off x="9636536" y="2851528"/>
            <a:ext cx="2672526" cy="369332"/>
          </a:xfrm>
          <a:prstGeom prst="rect">
            <a:avLst/>
          </a:prstGeom>
          <a:noFill/>
        </p:spPr>
        <p:txBody>
          <a:bodyPr wrap="none" rtlCol="0">
            <a:spAutoFit/>
          </a:bodyPr>
          <a:lstStyle/>
          <a:p>
            <a:r>
              <a:rPr kumimoji="1" lang="en-US" altLang="ja-JP" dirty="0"/>
              <a:t>(</a:t>
            </a:r>
            <a:r>
              <a:rPr kumimoji="1" lang="ja-JP" altLang="en-US"/>
              <a:t>外れ値を除いた最大値</a:t>
            </a:r>
            <a:r>
              <a:rPr kumimoji="1" lang="en-US" altLang="ja-JP" dirty="0"/>
              <a:t>)</a:t>
            </a:r>
            <a:endParaRPr kumimoji="1" lang="ja-JP" altLang="en-US"/>
          </a:p>
        </p:txBody>
      </p:sp>
      <p:sp>
        <p:nvSpPr>
          <p:cNvPr id="19" name="テキスト ボックス 18">
            <a:extLst>
              <a:ext uri="{FF2B5EF4-FFF2-40B4-BE49-F238E27FC236}">
                <a16:creationId xmlns:a16="http://schemas.microsoft.com/office/drawing/2014/main" id="{F069ADD0-84BB-0142-AA9A-3313F02D724C}"/>
              </a:ext>
            </a:extLst>
          </p:cNvPr>
          <p:cNvSpPr txBox="1"/>
          <p:nvPr/>
        </p:nvSpPr>
        <p:spPr>
          <a:xfrm>
            <a:off x="9667444" y="5421397"/>
            <a:ext cx="2672526" cy="369332"/>
          </a:xfrm>
          <a:prstGeom prst="rect">
            <a:avLst/>
          </a:prstGeom>
          <a:noFill/>
        </p:spPr>
        <p:txBody>
          <a:bodyPr wrap="none" rtlCol="0">
            <a:spAutoFit/>
          </a:bodyPr>
          <a:lstStyle/>
          <a:p>
            <a:r>
              <a:rPr kumimoji="1" lang="en-US" altLang="ja-JP" dirty="0"/>
              <a:t>(</a:t>
            </a:r>
            <a:r>
              <a:rPr kumimoji="1" lang="ja-JP" altLang="en-US"/>
              <a:t>外れ値を除いた最小値</a:t>
            </a:r>
            <a:r>
              <a:rPr kumimoji="1" lang="en-US" altLang="ja-JP" dirty="0"/>
              <a:t>)</a:t>
            </a:r>
            <a:endParaRPr kumimoji="1" lang="ja-JP" altLang="en-US"/>
          </a:p>
        </p:txBody>
      </p:sp>
      <p:sp>
        <p:nvSpPr>
          <p:cNvPr id="20" name="正方形/長方形 19">
            <a:extLst>
              <a:ext uri="{FF2B5EF4-FFF2-40B4-BE49-F238E27FC236}">
                <a16:creationId xmlns:a16="http://schemas.microsoft.com/office/drawing/2014/main" id="{F4D84A20-9C97-AE42-B856-559380FE9E38}"/>
              </a:ext>
            </a:extLst>
          </p:cNvPr>
          <p:cNvSpPr/>
          <p:nvPr/>
        </p:nvSpPr>
        <p:spPr>
          <a:xfrm>
            <a:off x="450938" y="6525344"/>
            <a:ext cx="10972799" cy="369332"/>
          </a:xfrm>
          <a:prstGeom prst="rect">
            <a:avLst/>
          </a:prstGeom>
        </p:spPr>
        <p:txBody>
          <a:bodyPr wrap="square">
            <a:spAutoFit/>
          </a:bodyPr>
          <a:lstStyle/>
          <a:p>
            <a:r>
              <a:rPr lang="ja-JP" altLang="en-US"/>
              <a:t>石井 大輔</a:t>
            </a:r>
            <a:r>
              <a:rPr lang="en-US" altLang="ja-JP" dirty="0"/>
              <a:t>, </a:t>
            </a:r>
            <a:r>
              <a:rPr lang="ja-JP" altLang="en-US"/>
              <a:t>漆畑 充</a:t>
            </a:r>
            <a:r>
              <a:rPr lang="en-US" altLang="ja-JP" dirty="0"/>
              <a:t>, </a:t>
            </a:r>
            <a:r>
              <a:rPr lang="ja-JP" altLang="en-US"/>
              <a:t>及川大智</a:t>
            </a:r>
            <a:r>
              <a:rPr lang="en-US" altLang="ja-JP" dirty="0"/>
              <a:t>, </a:t>
            </a:r>
            <a:r>
              <a:rPr lang="ja-JP" altLang="en-US"/>
              <a:t>大下健史</a:t>
            </a:r>
            <a:r>
              <a:rPr lang="en-US" altLang="ja-JP" dirty="0"/>
              <a:t>, </a:t>
            </a:r>
            <a:r>
              <a:rPr lang="ja-JP" altLang="en-US"/>
              <a:t>オング優也</a:t>
            </a:r>
            <a:r>
              <a:rPr lang="en-US" altLang="ja-JP" dirty="0"/>
              <a:t>:</a:t>
            </a:r>
            <a:r>
              <a:rPr lang="ja-JP" altLang="en-US"/>
              <a:t>現場のプロが伝える前処理技術</a:t>
            </a:r>
            <a:r>
              <a:rPr lang="en-US" altLang="ja-JP" dirty="0"/>
              <a:t>,</a:t>
            </a:r>
            <a:r>
              <a:rPr lang="ja-JP" altLang="en-US"/>
              <a:t>マイナビ出版</a:t>
            </a:r>
            <a:r>
              <a:rPr lang="en-US" altLang="ja-JP" dirty="0"/>
              <a:t>, 2020</a:t>
            </a:r>
            <a:endParaRPr lang="ja-JP" altLang="en-US"/>
          </a:p>
        </p:txBody>
      </p:sp>
    </p:spTree>
    <p:extLst>
      <p:ext uri="{BB962C8B-B14F-4D97-AF65-F5344CB8AC3E}">
        <p14:creationId xmlns:p14="http://schemas.microsoft.com/office/powerpoint/2010/main" val="1736945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95A8B-7CEC-674C-AC26-8C71FDAB5B9F}"/>
              </a:ext>
            </a:extLst>
          </p:cNvPr>
          <p:cNvSpPr>
            <a:spLocks noGrp="1"/>
          </p:cNvSpPr>
          <p:nvPr>
            <p:ph type="title"/>
          </p:nvPr>
        </p:nvSpPr>
        <p:spPr/>
        <p:txBody>
          <a:bodyPr>
            <a:normAutofit fontScale="90000"/>
          </a:bodyPr>
          <a:lstStyle/>
          <a:p>
            <a:r>
              <a:rPr kumimoji="1" lang="ja-JP" altLang="en-US"/>
              <a:t>ヒストグラムを表示</a:t>
            </a:r>
            <a:r>
              <a:rPr kumimoji="1" lang="en-US" altLang="ja-JP" dirty="0"/>
              <a:t>(</a:t>
            </a:r>
            <a:r>
              <a:rPr kumimoji="1" lang="ja-JP" altLang="en-US"/>
              <a:t>データの分布をみる</a:t>
            </a:r>
            <a:r>
              <a:rPr kumimoji="1" lang="en-US" altLang="ja-JP" dirty="0"/>
              <a:t>)</a:t>
            </a:r>
            <a:endParaRPr kumimoji="1" lang="ja-JP" altLang="en-US"/>
          </a:p>
        </p:txBody>
      </p:sp>
      <p:sp>
        <p:nvSpPr>
          <p:cNvPr id="3" name="テキスト プレースホルダー 2">
            <a:extLst>
              <a:ext uri="{FF2B5EF4-FFF2-40B4-BE49-F238E27FC236}">
                <a16:creationId xmlns:a16="http://schemas.microsoft.com/office/drawing/2014/main" id="{73695774-EE96-3C43-8DD5-2C54E554B02B}"/>
              </a:ext>
            </a:extLst>
          </p:cNvPr>
          <p:cNvSpPr>
            <a:spLocks noGrp="1"/>
          </p:cNvSpPr>
          <p:nvPr>
            <p:ph type="body" sz="quarter" idx="10"/>
          </p:nvPr>
        </p:nvSpPr>
        <p:spPr/>
        <p:txBody>
          <a:bodyPr/>
          <a:lstStyle/>
          <a:p>
            <a:endParaRPr kumimoji="1" lang="ja-JP" altLang="en-US"/>
          </a:p>
        </p:txBody>
      </p:sp>
      <p:pic>
        <p:nvPicPr>
          <p:cNvPr id="4" name="図 3">
            <a:extLst>
              <a:ext uri="{FF2B5EF4-FFF2-40B4-BE49-F238E27FC236}">
                <a16:creationId xmlns:a16="http://schemas.microsoft.com/office/drawing/2014/main" id="{B840C0B1-C3EE-D240-8707-4D89F5AC1E0C}"/>
              </a:ext>
            </a:extLst>
          </p:cNvPr>
          <p:cNvPicPr>
            <a:picLocks noChangeAspect="1"/>
          </p:cNvPicPr>
          <p:nvPr/>
        </p:nvPicPr>
        <p:blipFill>
          <a:blip r:embed="rId2"/>
          <a:stretch>
            <a:fillRect/>
          </a:stretch>
        </p:blipFill>
        <p:spPr>
          <a:xfrm>
            <a:off x="0" y="876822"/>
            <a:ext cx="10215284" cy="5583556"/>
          </a:xfrm>
          <a:prstGeom prst="rect">
            <a:avLst/>
          </a:prstGeom>
        </p:spPr>
      </p:pic>
      <p:sp>
        <p:nvSpPr>
          <p:cNvPr id="5" name="テキスト ボックス 4">
            <a:extLst>
              <a:ext uri="{FF2B5EF4-FFF2-40B4-BE49-F238E27FC236}">
                <a16:creationId xmlns:a16="http://schemas.microsoft.com/office/drawing/2014/main" id="{37F7943E-3730-BC42-838D-80F0B6F596CF}"/>
              </a:ext>
            </a:extLst>
          </p:cNvPr>
          <p:cNvSpPr txBox="1"/>
          <p:nvPr/>
        </p:nvSpPr>
        <p:spPr>
          <a:xfrm>
            <a:off x="7030518" y="1370743"/>
            <a:ext cx="4565673" cy="923330"/>
          </a:xfrm>
          <a:prstGeom prst="rect">
            <a:avLst/>
          </a:prstGeom>
          <a:noFill/>
        </p:spPr>
        <p:txBody>
          <a:bodyPr wrap="none" rtlCol="0">
            <a:spAutoFit/>
          </a:bodyPr>
          <a:lstStyle/>
          <a:p>
            <a:r>
              <a:rPr kumimoji="1" lang="ja-JP" altLang="en-US"/>
              <a:t>欠損値・外れ値</a:t>
            </a:r>
            <a:r>
              <a:rPr kumimoji="1" lang="en-US" altLang="ja-JP" dirty="0">
                <a:sym typeface="Wingdings" pitchFamily="2" charset="2"/>
              </a:rPr>
              <a:t></a:t>
            </a:r>
            <a:r>
              <a:rPr kumimoji="1" lang="ja-JP" altLang="en-US">
                <a:sym typeface="Wingdings" pitchFamily="2" charset="2"/>
              </a:rPr>
              <a:t>欠損値処理、外れ値処理</a:t>
            </a:r>
            <a:endParaRPr kumimoji="1" lang="en-US" altLang="ja-JP" dirty="0"/>
          </a:p>
          <a:p>
            <a:r>
              <a:rPr kumimoji="1" lang="ja-JP" altLang="en-US"/>
              <a:t>各変数の値が違う</a:t>
            </a:r>
            <a:r>
              <a:rPr kumimoji="1" lang="en-US" altLang="ja-JP" dirty="0">
                <a:sym typeface="Wingdings" pitchFamily="2" charset="2"/>
              </a:rPr>
              <a:t></a:t>
            </a:r>
            <a:r>
              <a:rPr kumimoji="1" lang="ja-JP" altLang="en-US">
                <a:sym typeface="Wingdings" pitchFamily="2" charset="2"/>
              </a:rPr>
              <a:t>正規化</a:t>
            </a:r>
            <a:endParaRPr kumimoji="1" lang="en-US" altLang="ja-JP" dirty="0">
              <a:sym typeface="Wingdings" pitchFamily="2" charset="2"/>
            </a:endParaRPr>
          </a:p>
          <a:p>
            <a:r>
              <a:rPr lang="ja-JP" altLang="en-US">
                <a:sym typeface="Wingdings" pitchFamily="2" charset="2"/>
              </a:rPr>
              <a:t>正規分布でない場合</a:t>
            </a:r>
            <a:r>
              <a:rPr lang="en-US" altLang="ja-JP" dirty="0">
                <a:sym typeface="Wingdings" pitchFamily="2" charset="2"/>
              </a:rPr>
              <a:t></a:t>
            </a:r>
            <a:r>
              <a:rPr lang="ja-JP" altLang="en-US">
                <a:sym typeface="Wingdings" pitchFamily="2" charset="2"/>
              </a:rPr>
              <a:t>変数変換</a:t>
            </a:r>
            <a:endParaRPr kumimoji="1" lang="ja-JP" altLang="en-US"/>
          </a:p>
        </p:txBody>
      </p:sp>
      <p:sp>
        <p:nvSpPr>
          <p:cNvPr id="6" name="正方形/長方形 5">
            <a:extLst>
              <a:ext uri="{FF2B5EF4-FFF2-40B4-BE49-F238E27FC236}">
                <a16:creationId xmlns:a16="http://schemas.microsoft.com/office/drawing/2014/main" id="{B576522E-6407-6C43-8190-C760EE2337A5}"/>
              </a:ext>
            </a:extLst>
          </p:cNvPr>
          <p:cNvSpPr/>
          <p:nvPr/>
        </p:nvSpPr>
        <p:spPr>
          <a:xfrm>
            <a:off x="450938" y="6525344"/>
            <a:ext cx="10972799" cy="369332"/>
          </a:xfrm>
          <a:prstGeom prst="rect">
            <a:avLst/>
          </a:prstGeom>
        </p:spPr>
        <p:txBody>
          <a:bodyPr wrap="square">
            <a:spAutoFit/>
          </a:bodyPr>
          <a:lstStyle/>
          <a:p>
            <a:r>
              <a:rPr lang="ja-JP" altLang="en-US"/>
              <a:t>石井 大輔</a:t>
            </a:r>
            <a:r>
              <a:rPr lang="en-US" altLang="ja-JP" dirty="0"/>
              <a:t>, </a:t>
            </a:r>
            <a:r>
              <a:rPr lang="ja-JP" altLang="en-US"/>
              <a:t>漆畑 充</a:t>
            </a:r>
            <a:r>
              <a:rPr lang="en-US" altLang="ja-JP" dirty="0"/>
              <a:t>, </a:t>
            </a:r>
            <a:r>
              <a:rPr lang="ja-JP" altLang="en-US"/>
              <a:t>及川大智</a:t>
            </a:r>
            <a:r>
              <a:rPr lang="en-US" altLang="ja-JP" dirty="0"/>
              <a:t>, </a:t>
            </a:r>
            <a:r>
              <a:rPr lang="ja-JP" altLang="en-US"/>
              <a:t>大下健史</a:t>
            </a:r>
            <a:r>
              <a:rPr lang="en-US" altLang="ja-JP" dirty="0"/>
              <a:t>, </a:t>
            </a:r>
            <a:r>
              <a:rPr lang="ja-JP" altLang="en-US"/>
              <a:t>オング優也</a:t>
            </a:r>
            <a:r>
              <a:rPr lang="en-US" altLang="ja-JP" dirty="0"/>
              <a:t>:</a:t>
            </a:r>
            <a:r>
              <a:rPr lang="ja-JP" altLang="en-US"/>
              <a:t>現場のプロが伝える前処理技術</a:t>
            </a:r>
            <a:r>
              <a:rPr lang="en-US" altLang="ja-JP" dirty="0"/>
              <a:t>,</a:t>
            </a:r>
            <a:r>
              <a:rPr lang="ja-JP" altLang="en-US"/>
              <a:t>マイナビ出版</a:t>
            </a:r>
            <a:r>
              <a:rPr lang="en-US" altLang="ja-JP" dirty="0"/>
              <a:t>, 2020</a:t>
            </a:r>
            <a:endParaRPr lang="ja-JP" altLang="en-US"/>
          </a:p>
        </p:txBody>
      </p:sp>
    </p:spTree>
    <p:extLst>
      <p:ext uri="{BB962C8B-B14F-4D97-AF65-F5344CB8AC3E}">
        <p14:creationId xmlns:p14="http://schemas.microsoft.com/office/powerpoint/2010/main" val="1813745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F8709E-D40B-7242-8A3D-6499F53B5D22}"/>
              </a:ext>
            </a:extLst>
          </p:cNvPr>
          <p:cNvSpPr>
            <a:spLocks noGrp="1"/>
          </p:cNvSpPr>
          <p:nvPr>
            <p:ph type="title"/>
          </p:nvPr>
        </p:nvSpPr>
        <p:spPr/>
        <p:txBody>
          <a:bodyPr>
            <a:normAutofit fontScale="90000"/>
          </a:bodyPr>
          <a:lstStyle/>
          <a:p>
            <a:r>
              <a:rPr kumimoji="1" lang="ja-JP" altLang="en-US"/>
              <a:t>変数間の相関</a:t>
            </a:r>
          </a:p>
        </p:txBody>
      </p:sp>
      <p:sp>
        <p:nvSpPr>
          <p:cNvPr id="3" name="テキスト プレースホルダー 2">
            <a:extLst>
              <a:ext uri="{FF2B5EF4-FFF2-40B4-BE49-F238E27FC236}">
                <a16:creationId xmlns:a16="http://schemas.microsoft.com/office/drawing/2014/main" id="{D72DC8B9-80B6-5E45-B869-8DE21FAE4076}"/>
              </a:ext>
            </a:extLst>
          </p:cNvPr>
          <p:cNvSpPr>
            <a:spLocks noGrp="1"/>
          </p:cNvSpPr>
          <p:nvPr>
            <p:ph type="body" sz="quarter" idx="10"/>
          </p:nvPr>
        </p:nvSpPr>
        <p:spPr/>
        <p:txBody>
          <a:bodyPr/>
          <a:lstStyle/>
          <a:p>
            <a:endParaRPr kumimoji="1" lang="ja-JP" altLang="en-US"/>
          </a:p>
        </p:txBody>
      </p:sp>
      <p:pic>
        <p:nvPicPr>
          <p:cNvPr id="4" name="図 3">
            <a:extLst>
              <a:ext uri="{FF2B5EF4-FFF2-40B4-BE49-F238E27FC236}">
                <a16:creationId xmlns:a16="http://schemas.microsoft.com/office/drawing/2014/main" id="{8347CEA1-3D12-0A46-9E1C-C5F78F81915F}"/>
              </a:ext>
            </a:extLst>
          </p:cNvPr>
          <p:cNvPicPr>
            <a:picLocks noChangeAspect="1"/>
          </p:cNvPicPr>
          <p:nvPr/>
        </p:nvPicPr>
        <p:blipFill>
          <a:blip r:embed="rId2"/>
          <a:stretch>
            <a:fillRect/>
          </a:stretch>
        </p:blipFill>
        <p:spPr>
          <a:xfrm>
            <a:off x="595809" y="692696"/>
            <a:ext cx="10446707" cy="5875325"/>
          </a:xfrm>
          <a:prstGeom prst="rect">
            <a:avLst/>
          </a:prstGeom>
        </p:spPr>
      </p:pic>
      <p:sp>
        <p:nvSpPr>
          <p:cNvPr id="5" name="正方形/長方形 4">
            <a:extLst>
              <a:ext uri="{FF2B5EF4-FFF2-40B4-BE49-F238E27FC236}">
                <a16:creationId xmlns:a16="http://schemas.microsoft.com/office/drawing/2014/main" id="{D56D9268-AC16-C641-8BDA-6473B1395B40}"/>
              </a:ext>
            </a:extLst>
          </p:cNvPr>
          <p:cNvSpPr/>
          <p:nvPr/>
        </p:nvSpPr>
        <p:spPr>
          <a:xfrm>
            <a:off x="450938" y="6525344"/>
            <a:ext cx="10972799" cy="369332"/>
          </a:xfrm>
          <a:prstGeom prst="rect">
            <a:avLst/>
          </a:prstGeom>
        </p:spPr>
        <p:txBody>
          <a:bodyPr wrap="square">
            <a:spAutoFit/>
          </a:bodyPr>
          <a:lstStyle/>
          <a:p>
            <a:r>
              <a:rPr lang="ja-JP" altLang="en-US"/>
              <a:t>石井 大輔</a:t>
            </a:r>
            <a:r>
              <a:rPr lang="en-US" altLang="ja-JP" dirty="0"/>
              <a:t>, </a:t>
            </a:r>
            <a:r>
              <a:rPr lang="ja-JP" altLang="en-US"/>
              <a:t>漆畑 充</a:t>
            </a:r>
            <a:r>
              <a:rPr lang="en-US" altLang="ja-JP" dirty="0"/>
              <a:t>, </a:t>
            </a:r>
            <a:r>
              <a:rPr lang="ja-JP" altLang="en-US"/>
              <a:t>及川大智</a:t>
            </a:r>
            <a:r>
              <a:rPr lang="en-US" altLang="ja-JP" dirty="0"/>
              <a:t>, </a:t>
            </a:r>
            <a:r>
              <a:rPr lang="ja-JP" altLang="en-US"/>
              <a:t>大下健史</a:t>
            </a:r>
            <a:r>
              <a:rPr lang="en-US" altLang="ja-JP" dirty="0"/>
              <a:t>, </a:t>
            </a:r>
            <a:r>
              <a:rPr lang="ja-JP" altLang="en-US"/>
              <a:t>オング優也</a:t>
            </a:r>
            <a:r>
              <a:rPr lang="en-US" altLang="ja-JP" dirty="0"/>
              <a:t>:</a:t>
            </a:r>
            <a:r>
              <a:rPr lang="ja-JP" altLang="en-US"/>
              <a:t>現場のプロが伝える前処理技術</a:t>
            </a:r>
            <a:r>
              <a:rPr lang="en-US" altLang="ja-JP" dirty="0"/>
              <a:t>,</a:t>
            </a:r>
            <a:r>
              <a:rPr lang="ja-JP" altLang="en-US"/>
              <a:t>マイナビ出版</a:t>
            </a:r>
            <a:r>
              <a:rPr lang="en-US" altLang="ja-JP" dirty="0"/>
              <a:t>, 2020</a:t>
            </a:r>
            <a:endParaRPr lang="ja-JP" altLang="en-US"/>
          </a:p>
        </p:txBody>
      </p:sp>
    </p:spTree>
    <p:extLst>
      <p:ext uri="{BB962C8B-B14F-4D97-AF65-F5344CB8AC3E}">
        <p14:creationId xmlns:p14="http://schemas.microsoft.com/office/powerpoint/2010/main" val="3091748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A5C25D-82E1-FB4C-90E3-CBD305B54BEC}"/>
              </a:ext>
            </a:extLst>
          </p:cNvPr>
          <p:cNvSpPr>
            <a:spLocks noGrp="1"/>
          </p:cNvSpPr>
          <p:nvPr>
            <p:ph type="title"/>
          </p:nvPr>
        </p:nvSpPr>
        <p:spPr/>
        <p:txBody>
          <a:bodyPr>
            <a:normAutofit fontScale="90000"/>
          </a:bodyPr>
          <a:lstStyle/>
          <a:p>
            <a:r>
              <a:rPr lang="ja-JP" altLang="en-US"/>
              <a:t>カテゴリカル変数処理</a:t>
            </a:r>
            <a:endParaRPr kumimoji="1" lang="ja-JP" altLang="en-US"/>
          </a:p>
        </p:txBody>
      </p:sp>
      <p:sp>
        <p:nvSpPr>
          <p:cNvPr id="3" name="テキスト プレースホルダー 2">
            <a:extLst>
              <a:ext uri="{FF2B5EF4-FFF2-40B4-BE49-F238E27FC236}">
                <a16:creationId xmlns:a16="http://schemas.microsoft.com/office/drawing/2014/main" id="{9675B926-7E83-3F41-B5FE-1A01969252E9}"/>
              </a:ext>
            </a:extLst>
          </p:cNvPr>
          <p:cNvSpPr>
            <a:spLocks noGrp="1"/>
          </p:cNvSpPr>
          <p:nvPr>
            <p:ph type="body" sz="quarter" idx="10"/>
          </p:nvPr>
        </p:nvSpPr>
        <p:spPr/>
        <p:txBody>
          <a:bodyPr>
            <a:normAutofit fontScale="92500" lnSpcReduction="20000"/>
          </a:bodyPr>
          <a:lstStyle/>
          <a:p>
            <a:r>
              <a:rPr kumimoji="1" lang="ja-JP" altLang="en-US"/>
              <a:t>文字列によってカテゴリを与えられる</a:t>
            </a:r>
            <a:endParaRPr kumimoji="1" lang="en-US" altLang="ja-JP" dirty="0"/>
          </a:p>
          <a:p>
            <a:pPr lvl="1"/>
            <a:r>
              <a:rPr lang="ja-JP" altLang="en-US"/>
              <a:t>例</a:t>
            </a:r>
            <a:r>
              <a:rPr lang="en-US" altLang="ja-JP" dirty="0"/>
              <a:t>) </a:t>
            </a:r>
            <a:r>
              <a:rPr lang="ja-JP" altLang="en-US"/>
              <a:t>「</a:t>
            </a:r>
            <a:r>
              <a:rPr lang="en-US" altLang="ja-JP" dirty="0"/>
              <a:t>L,M,S</a:t>
            </a:r>
            <a:r>
              <a:rPr lang="ja-JP" altLang="en-US"/>
              <a:t>」、「</a:t>
            </a:r>
            <a:r>
              <a:rPr lang="en-US" altLang="ja-JP" dirty="0"/>
              <a:t>A,B,O,AB</a:t>
            </a:r>
            <a:r>
              <a:rPr lang="ja-JP" altLang="en-US"/>
              <a:t>」、「東京</a:t>
            </a:r>
            <a:r>
              <a:rPr lang="en-US" altLang="ja-JP" dirty="0"/>
              <a:t>, </a:t>
            </a:r>
            <a:r>
              <a:rPr lang="ja-JP" altLang="en-US"/>
              <a:t>大阪</a:t>
            </a:r>
            <a:r>
              <a:rPr lang="en-US" altLang="ja-JP" dirty="0"/>
              <a:t>…</a:t>
            </a:r>
            <a:r>
              <a:rPr lang="ja-JP" altLang="en-US"/>
              <a:t>」</a:t>
            </a:r>
            <a:r>
              <a:rPr lang="en-US" altLang="ja-JP" dirty="0"/>
              <a:t>, etc.</a:t>
            </a:r>
            <a:endParaRPr kumimoji="1" lang="en-US" altLang="ja-JP" dirty="0"/>
          </a:p>
          <a:p>
            <a:endParaRPr lang="en-US" altLang="ja-JP" dirty="0"/>
          </a:p>
          <a:p>
            <a:r>
              <a:rPr kumimoji="1" lang="ja-JP" altLang="en-US"/>
              <a:t>順序ラベル・エンコーディング</a:t>
            </a:r>
            <a:endParaRPr kumimoji="1" lang="en-US" altLang="ja-JP" dirty="0"/>
          </a:p>
          <a:p>
            <a:pPr lvl="1"/>
            <a:r>
              <a:rPr lang="en-US" altLang="ja-JP" dirty="0"/>
              <a:t>L,M,S</a:t>
            </a:r>
            <a:r>
              <a:rPr lang="ja-JP" altLang="en-US"/>
              <a:t>など文字列で表されるカテゴリに、大小、長短などの順序がある場合に順序性を維持したまま整数に変換する方法</a:t>
            </a:r>
            <a:endParaRPr lang="en-US" altLang="ja-JP" dirty="0"/>
          </a:p>
          <a:p>
            <a:pPr lvl="1"/>
            <a:endParaRPr kumimoji="1" lang="en-US" altLang="ja-JP" dirty="0"/>
          </a:p>
          <a:p>
            <a:r>
              <a:rPr lang="en-US" altLang="ja-JP" dirty="0"/>
              <a:t>One-Hot</a:t>
            </a:r>
            <a:r>
              <a:rPr lang="ja-JP" altLang="en-US"/>
              <a:t>エンコーディング</a:t>
            </a:r>
            <a:r>
              <a:rPr lang="en-US" altLang="ja-JP" dirty="0"/>
              <a:t>(</a:t>
            </a:r>
            <a:r>
              <a:rPr lang="ja-JP" altLang="en-US"/>
              <a:t>ダミー変数化</a:t>
            </a:r>
            <a:r>
              <a:rPr lang="en-US" altLang="ja-JP" dirty="0"/>
              <a:t>)</a:t>
            </a:r>
          </a:p>
          <a:p>
            <a:pPr lvl="1"/>
            <a:r>
              <a:rPr lang="en-US" altLang="ja-JP" dirty="0"/>
              <a:t>A,B,O,AB</a:t>
            </a:r>
            <a:r>
              <a:rPr lang="ja-JP" altLang="en-US"/>
              <a:t>など文字列で表されるカテゴリに、大小、長短などの順序が特にない場合にそのカテゴリがある場合「</a:t>
            </a:r>
            <a:r>
              <a:rPr lang="en-US" altLang="ja-JP" dirty="0"/>
              <a:t>1</a:t>
            </a:r>
            <a:r>
              <a:rPr lang="ja-JP" altLang="en-US"/>
              <a:t>」、ない場合「</a:t>
            </a:r>
            <a:r>
              <a:rPr lang="en-US" altLang="ja-JP" dirty="0"/>
              <a:t>0</a:t>
            </a:r>
            <a:r>
              <a:rPr lang="ja-JP" altLang="en-US"/>
              <a:t>」と変換する方法</a:t>
            </a:r>
            <a:endParaRPr lang="en-US" altLang="ja-JP" dirty="0"/>
          </a:p>
          <a:p>
            <a:pPr lvl="1"/>
            <a:endParaRPr kumimoji="1" lang="en-US" altLang="ja-JP" dirty="0"/>
          </a:p>
          <a:p>
            <a:r>
              <a:rPr lang="ja-JP" altLang="en-US"/>
              <a:t>ターゲットエンコーディング</a:t>
            </a:r>
            <a:endParaRPr lang="en-US" altLang="ja-JP" dirty="0"/>
          </a:p>
          <a:p>
            <a:pPr lvl="1"/>
            <a:r>
              <a:rPr kumimoji="1" lang="ja-JP" altLang="en-US"/>
              <a:t>カテゴリがたくさんある場合、</a:t>
            </a:r>
            <a:r>
              <a:rPr lang="en-US" altLang="ja-JP" dirty="0"/>
              <a:t> One-Hot</a:t>
            </a:r>
            <a:r>
              <a:rPr lang="ja-JP" altLang="en-US"/>
              <a:t>エンコーディングをするとカラム数が増えすぎてしまう問題があるため、</a:t>
            </a:r>
            <a:endParaRPr lang="en-US" altLang="ja-JP" dirty="0"/>
          </a:p>
          <a:p>
            <a:pPr lvl="2"/>
            <a:r>
              <a:rPr kumimoji="1" lang="ja-JP" altLang="en-US"/>
              <a:t>ターゲットが</a:t>
            </a:r>
            <a:r>
              <a:rPr kumimoji="1" lang="en-US" altLang="ja-JP" dirty="0"/>
              <a:t>1(True)</a:t>
            </a:r>
            <a:r>
              <a:rPr kumimoji="1" lang="ja-JP" altLang="en-US"/>
              <a:t>の数</a:t>
            </a:r>
            <a:r>
              <a:rPr kumimoji="1" lang="en-US" altLang="ja-JP" dirty="0"/>
              <a:t>÷</a:t>
            </a:r>
            <a:r>
              <a:rPr kumimoji="1" lang="ja-JP" altLang="en-US"/>
              <a:t>当該カテゴリに属するレコード数</a:t>
            </a:r>
            <a:endParaRPr kumimoji="1" lang="en-US" altLang="ja-JP" dirty="0"/>
          </a:p>
          <a:p>
            <a:pPr lvl="1"/>
            <a:r>
              <a:rPr lang="ja-JP" altLang="en-US"/>
              <a:t>として値を入れ替える手法</a:t>
            </a:r>
            <a:endParaRPr kumimoji="1" lang="ja-JP" altLang="en-US"/>
          </a:p>
        </p:txBody>
      </p:sp>
      <p:sp>
        <p:nvSpPr>
          <p:cNvPr id="4" name="正方形/長方形 3">
            <a:extLst>
              <a:ext uri="{FF2B5EF4-FFF2-40B4-BE49-F238E27FC236}">
                <a16:creationId xmlns:a16="http://schemas.microsoft.com/office/drawing/2014/main" id="{273208BF-8CA3-D64E-ADE4-0CDA681C6CDA}"/>
              </a:ext>
            </a:extLst>
          </p:cNvPr>
          <p:cNvSpPr/>
          <p:nvPr/>
        </p:nvSpPr>
        <p:spPr>
          <a:xfrm>
            <a:off x="450938" y="6525344"/>
            <a:ext cx="10972799" cy="369332"/>
          </a:xfrm>
          <a:prstGeom prst="rect">
            <a:avLst/>
          </a:prstGeom>
        </p:spPr>
        <p:txBody>
          <a:bodyPr wrap="square">
            <a:spAutoFit/>
          </a:bodyPr>
          <a:lstStyle/>
          <a:p>
            <a:r>
              <a:rPr lang="ja-JP" altLang="en-US"/>
              <a:t>石井 大輔</a:t>
            </a:r>
            <a:r>
              <a:rPr lang="en-US" altLang="ja-JP" dirty="0"/>
              <a:t>, </a:t>
            </a:r>
            <a:r>
              <a:rPr lang="ja-JP" altLang="en-US"/>
              <a:t>漆畑 充</a:t>
            </a:r>
            <a:r>
              <a:rPr lang="en-US" altLang="ja-JP" dirty="0"/>
              <a:t>, </a:t>
            </a:r>
            <a:r>
              <a:rPr lang="ja-JP" altLang="en-US"/>
              <a:t>及川大智</a:t>
            </a:r>
            <a:r>
              <a:rPr lang="en-US" altLang="ja-JP" dirty="0"/>
              <a:t>, </a:t>
            </a:r>
            <a:r>
              <a:rPr lang="ja-JP" altLang="en-US"/>
              <a:t>大下健史</a:t>
            </a:r>
            <a:r>
              <a:rPr lang="en-US" altLang="ja-JP" dirty="0"/>
              <a:t>, </a:t>
            </a:r>
            <a:r>
              <a:rPr lang="ja-JP" altLang="en-US"/>
              <a:t>オング優也</a:t>
            </a:r>
            <a:r>
              <a:rPr lang="en-US" altLang="ja-JP" dirty="0"/>
              <a:t>:</a:t>
            </a:r>
            <a:r>
              <a:rPr lang="ja-JP" altLang="en-US"/>
              <a:t>現場のプロが伝える前処理技術</a:t>
            </a:r>
            <a:r>
              <a:rPr lang="en-US" altLang="ja-JP" dirty="0"/>
              <a:t>,</a:t>
            </a:r>
            <a:r>
              <a:rPr lang="ja-JP" altLang="en-US"/>
              <a:t>マイナビ出版</a:t>
            </a:r>
            <a:r>
              <a:rPr lang="en-US" altLang="ja-JP" dirty="0"/>
              <a:t>, 2020</a:t>
            </a:r>
            <a:endParaRPr lang="ja-JP" altLang="en-US"/>
          </a:p>
        </p:txBody>
      </p:sp>
    </p:spTree>
    <p:extLst>
      <p:ext uri="{BB962C8B-B14F-4D97-AF65-F5344CB8AC3E}">
        <p14:creationId xmlns:p14="http://schemas.microsoft.com/office/powerpoint/2010/main" val="98989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2CB9ED-1C7E-6745-B8BB-B469C22D4EFF}"/>
              </a:ext>
            </a:extLst>
          </p:cNvPr>
          <p:cNvSpPr>
            <a:spLocks noGrp="1"/>
          </p:cNvSpPr>
          <p:nvPr>
            <p:ph type="title"/>
          </p:nvPr>
        </p:nvSpPr>
        <p:spPr/>
        <p:txBody>
          <a:bodyPr>
            <a:normAutofit fontScale="90000"/>
          </a:bodyPr>
          <a:lstStyle/>
          <a:p>
            <a:r>
              <a:rPr kumimoji="1" lang="ja-JP" altLang="en-US"/>
              <a:t>欠損値の種類</a:t>
            </a:r>
          </a:p>
        </p:txBody>
      </p:sp>
      <p:sp>
        <p:nvSpPr>
          <p:cNvPr id="3" name="テキスト プレースホルダー 2">
            <a:extLst>
              <a:ext uri="{FF2B5EF4-FFF2-40B4-BE49-F238E27FC236}">
                <a16:creationId xmlns:a16="http://schemas.microsoft.com/office/drawing/2014/main" id="{8BF1F3AF-E195-FC43-A196-E586D04F7DB6}"/>
              </a:ext>
            </a:extLst>
          </p:cNvPr>
          <p:cNvSpPr>
            <a:spLocks noGrp="1"/>
          </p:cNvSpPr>
          <p:nvPr>
            <p:ph type="body" sz="quarter" idx="10"/>
          </p:nvPr>
        </p:nvSpPr>
        <p:spPr/>
        <p:txBody>
          <a:bodyPr>
            <a:normAutofit/>
          </a:bodyPr>
          <a:lstStyle/>
          <a:p>
            <a:r>
              <a:rPr kumimoji="1" lang="en-US" altLang="ja-JP" dirty="0"/>
              <a:t>MCAR(Missing Completely At Random)</a:t>
            </a:r>
          </a:p>
          <a:p>
            <a:pPr lvl="1"/>
            <a:r>
              <a:rPr lang="ja-JP" altLang="en-US"/>
              <a:t>偶然に起きている完全なランダムな欠損値</a:t>
            </a:r>
            <a:endParaRPr lang="en-US" altLang="ja-JP" dirty="0"/>
          </a:p>
          <a:p>
            <a:pPr lvl="2"/>
            <a:r>
              <a:rPr kumimoji="1" lang="ja-JP" altLang="en-US"/>
              <a:t>例</a:t>
            </a:r>
            <a:r>
              <a:rPr lang="en-US" altLang="ja-JP" dirty="0"/>
              <a:t>)</a:t>
            </a:r>
            <a:r>
              <a:rPr lang="ja-JP" altLang="en-US"/>
              <a:t>室温を測る温度センサーから送られてくるデータが一定の確率で破損する場合</a:t>
            </a:r>
            <a:endParaRPr lang="en-US" altLang="ja-JP" dirty="0"/>
          </a:p>
          <a:p>
            <a:r>
              <a:rPr kumimoji="1" lang="en-US" altLang="ja-JP" dirty="0"/>
              <a:t>MAR(Missing At Random)</a:t>
            </a:r>
          </a:p>
          <a:p>
            <a:pPr lvl="1"/>
            <a:r>
              <a:rPr lang="ja-JP" altLang="en-US"/>
              <a:t>欠損した項目データとは関係なく、他の項目データに依存した欠損値</a:t>
            </a:r>
            <a:endParaRPr lang="en-US" altLang="ja-JP" dirty="0"/>
          </a:p>
          <a:p>
            <a:pPr lvl="2"/>
            <a:r>
              <a:rPr kumimoji="1" lang="ja-JP" altLang="en-US"/>
              <a:t>例</a:t>
            </a:r>
            <a:r>
              <a:rPr kumimoji="1" lang="en-US" altLang="ja-JP" dirty="0"/>
              <a:t>)</a:t>
            </a:r>
            <a:r>
              <a:rPr kumimoji="1" lang="ja-JP" altLang="en-US"/>
              <a:t>室温を測る温度センサーから送られてくるデータが湿度が高いほど破損する確率が高くなる場合</a:t>
            </a:r>
            <a:endParaRPr kumimoji="1" lang="en-US" altLang="ja-JP" dirty="0"/>
          </a:p>
          <a:p>
            <a:pPr lvl="1"/>
            <a:r>
              <a:rPr kumimoji="1" lang="ja-JP" altLang="en-US"/>
              <a:t>これを仮定する場合が多い</a:t>
            </a:r>
            <a:endParaRPr kumimoji="1" lang="en-US" altLang="ja-JP" dirty="0"/>
          </a:p>
          <a:p>
            <a:r>
              <a:rPr lang="en-US" altLang="ja-JP" dirty="0"/>
              <a:t>MNAR(Missing Not At Random)</a:t>
            </a:r>
          </a:p>
          <a:p>
            <a:pPr lvl="1"/>
            <a:r>
              <a:rPr kumimoji="1" lang="ja-JP" altLang="en-US"/>
              <a:t>欠損した項目データに依存した欠損値</a:t>
            </a:r>
            <a:endParaRPr kumimoji="1" lang="en-US" altLang="ja-JP" dirty="0"/>
          </a:p>
          <a:p>
            <a:pPr lvl="2"/>
            <a:r>
              <a:rPr kumimoji="1" lang="ja-JP" altLang="en-US"/>
              <a:t>例</a:t>
            </a:r>
            <a:r>
              <a:rPr kumimoji="1" lang="en-US" altLang="ja-JP" dirty="0"/>
              <a:t>) </a:t>
            </a:r>
            <a:r>
              <a:rPr kumimoji="1" lang="ja-JP" altLang="en-US"/>
              <a:t>室温を測る温度センサーから送られてくるデータが</a:t>
            </a:r>
            <a:r>
              <a:rPr kumimoji="1" lang="en-US" altLang="ja-JP" dirty="0"/>
              <a:t>40</a:t>
            </a:r>
            <a:r>
              <a:rPr kumimoji="1" lang="ja-JP" altLang="en-US"/>
              <a:t>度を超えると破損する場合</a:t>
            </a:r>
            <a:endParaRPr kumimoji="1" lang="en-US" altLang="ja-JP" dirty="0"/>
          </a:p>
          <a:p>
            <a:pPr lvl="1"/>
            <a:r>
              <a:rPr kumimoji="1" lang="ja-JP" altLang="en-US"/>
              <a:t>欠測メカニズムをモデル化して組み込む必要あり</a:t>
            </a:r>
          </a:p>
        </p:txBody>
      </p:sp>
      <p:sp>
        <p:nvSpPr>
          <p:cNvPr id="4" name="テキスト ボックス 3">
            <a:extLst>
              <a:ext uri="{FF2B5EF4-FFF2-40B4-BE49-F238E27FC236}">
                <a16:creationId xmlns:a16="http://schemas.microsoft.com/office/drawing/2014/main" id="{51F87EEA-DBB7-A742-84AF-DACE108C38EA}"/>
              </a:ext>
            </a:extLst>
          </p:cNvPr>
          <p:cNvSpPr txBox="1"/>
          <p:nvPr/>
        </p:nvSpPr>
        <p:spPr>
          <a:xfrm>
            <a:off x="1847529" y="6187317"/>
            <a:ext cx="9864308" cy="369332"/>
          </a:xfrm>
          <a:prstGeom prst="rect">
            <a:avLst/>
          </a:prstGeom>
          <a:noFill/>
        </p:spPr>
        <p:txBody>
          <a:bodyPr wrap="square" rtlCol="0">
            <a:spAutoFit/>
          </a:bodyPr>
          <a:lstStyle/>
          <a:p>
            <a:r>
              <a:rPr lang="ja-JP" altLang="en-US"/>
              <a:t>本橋智光：前処理大全</a:t>
            </a:r>
            <a:r>
              <a:rPr lang="en-US" altLang="ja-JP" dirty="0"/>
              <a:t>[</a:t>
            </a:r>
            <a:r>
              <a:rPr lang="ja-JP" altLang="en-US"/>
              <a:t>データ分析のための</a:t>
            </a:r>
            <a:r>
              <a:rPr lang="en-US" altLang="ja-JP" dirty="0"/>
              <a:t>SQL/R/Python</a:t>
            </a:r>
            <a:r>
              <a:rPr lang="ja-JP" altLang="en-US"/>
              <a:t>実践テクニック</a:t>
            </a:r>
            <a:r>
              <a:rPr lang="en-US" altLang="ja-JP" dirty="0"/>
              <a:t>], </a:t>
            </a:r>
            <a:r>
              <a:rPr lang="ja-JP" altLang="en-US"/>
              <a:t>技術評論社</a:t>
            </a:r>
            <a:r>
              <a:rPr lang="en-US" altLang="ja-JP" dirty="0"/>
              <a:t>, 2018</a:t>
            </a:r>
          </a:p>
        </p:txBody>
      </p:sp>
      <p:sp>
        <p:nvSpPr>
          <p:cNvPr id="5" name="テキスト ボックス 4">
            <a:extLst>
              <a:ext uri="{FF2B5EF4-FFF2-40B4-BE49-F238E27FC236}">
                <a16:creationId xmlns:a16="http://schemas.microsoft.com/office/drawing/2014/main" id="{958D5FC9-3FBA-3F4D-B249-C93397F439CF}"/>
              </a:ext>
            </a:extLst>
          </p:cNvPr>
          <p:cNvSpPr txBox="1"/>
          <p:nvPr/>
        </p:nvSpPr>
        <p:spPr>
          <a:xfrm>
            <a:off x="1847529" y="6488668"/>
            <a:ext cx="6357831" cy="369332"/>
          </a:xfrm>
          <a:prstGeom prst="rect">
            <a:avLst/>
          </a:prstGeom>
          <a:noFill/>
        </p:spPr>
        <p:txBody>
          <a:bodyPr wrap="none" rtlCol="0">
            <a:spAutoFit/>
          </a:bodyPr>
          <a:lstStyle/>
          <a:p>
            <a:r>
              <a:rPr lang="en-US" altLang="ja-JP" dirty="0"/>
              <a:t>https://</a:t>
            </a:r>
            <a:r>
              <a:rPr lang="en-US" altLang="ja-JP" dirty="0" err="1"/>
              <a:t>www.slideshare.net</a:t>
            </a:r>
            <a:r>
              <a:rPr lang="en-US" altLang="ja-JP" dirty="0"/>
              <a:t>/hajimesasaki1/wi2-55598897</a:t>
            </a:r>
            <a:endParaRPr lang="ja-JP" altLang="en-US"/>
          </a:p>
        </p:txBody>
      </p:sp>
    </p:spTree>
    <p:extLst>
      <p:ext uri="{BB962C8B-B14F-4D97-AF65-F5344CB8AC3E}">
        <p14:creationId xmlns:p14="http://schemas.microsoft.com/office/powerpoint/2010/main" val="214094804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2918</Words>
  <Application>Microsoft Macintosh PowerPoint</Application>
  <PresentationFormat>ワイド画面</PresentationFormat>
  <Paragraphs>370</Paragraphs>
  <Slides>44</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44</vt:i4>
      </vt:variant>
    </vt:vector>
  </HeadingPairs>
  <TitlesOfParts>
    <vt:vector size="52" baseType="lpstr">
      <vt:lpstr>Hiragino Kaku Gothic Pro W3</vt:lpstr>
      <vt:lpstr>游ゴシック</vt:lpstr>
      <vt:lpstr>游ゴシック Light</vt:lpstr>
      <vt:lpstr>Arial</vt:lpstr>
      <vt:lpstr>Cambria Math</vt:lpstr>
      <vt:lpstr>Roboto</vt:lpstr>
      <vt:lpstr>Times New Roman</vt:lpstr>
      <vt:lpstr>Office テーマ</vt:lpstr>
      <vt:lpstr>機械学習の活用手法</vt:lpstr>
      <vt:lpstr>データのプリプロセシング</vt:lpstr>
      <vt:lpstr>データのサイズ、欠損値の有無を調べる</vt:lpstr>
      <vt:lpstr>基本統計量の導出</vt:lpstr>
      <vt:lpstr>箱ひげ図の表示(データの様相と外れ値があるかをみる)</vt:lpstr>
      <vt:lpstr>ヒストグラムを表示(データの分布をみる)</vt:lpstr>
      <vt:lpstr>変数間の相関</vt:lpstr>
      <vt:lpstr>カテゴリカル変数処理</vt:lpstr>
      <vt:lpstr>欠損値の種類</vt:lpstr>
      <vt:lpstr>欠損値の対応</vt:lpstr>
      <vt:lpstr>外れ値の除去</vt:lpstr>
      <vt:lpstr>標準偏差による外れ値の除去</vt:lpstr>
      <vt:lpstr>四分位範囲(IQR)による外れ値の除去</vt:lpstr>
      <vt:lpstr>スミルノフ・グラブス検定[1/2]</vt:lpstr>
      <vt:lpstr>スミルノフ・グラブス検定[2/2]</vt:lpstr>
      <vt:lpstr>正規化(スケール変換)</vt:lpstr>
      <vt:lpstr>数値の特徴量が０から１の間に入るように変換する(MinMaxScaler) </vt:lpstr>
      <vt:lpstr>平均値０、標準偏差１となるように スケール変換する(StandardScaler) </vt:lpstr>
      <vt:lpstr>中央値や分位数を用いてスケール変換する(RobustScaler) </vt:lpstr>
      <vt:lpstr>個々のデータポイントの値にそれぞれ異なるスケール変換をする(Normalization) ユークリッドノルムの場合</vt:lpstr>
      <vt:lpstr>個々のデータポイントの値にそれぞれ異なるスケール変換をする(Normalization) ユークリッドノルムの場合</vt:lpstr>
      <vt:lpstr>個々のデータポイントの値にそれぞれ異なるスケール変換をする(Normalization) マンハッタンノルムの場合</vt:lpstr>
      <vt:lpstr>変数変換</vt:lpstr>
      <vt:lpstr>AI Algorithms in the Third AI Boom</vt:lpstr>
      <vt:lpstr>機械学習の色々</vt:lpstr>
      <vt:lpstr>対象データ</vt:lpstr>
      <vt:lpstr>PowerPoint プレゼンテーション</vt:lpstr>
      <vt:lpstr>ラベルエンコーディング</vt:lpstr>
      <vt:lpstr>PowerPoint プレゼンテーション</vt:lpstr>
      <vt:lpstr>AI Algorithms in the Third AI Boom</vt:lpstr>
      <vt:lpstr>分類</vt:lpstr>
      <vt:lpstr>サポートベクトルマシン</vt:lpstr>
      <vt:lpstr>ナイーブベイズ</vt:lpstr>
      <vt:lpstr>決定木</vt:lpstr>
      <vt:lpstr>アンサンブル学習</vt:lpstr>
      <vt:lpstr>バギングのイメージ</vt:lpstr>
      <vt:lpstr>ブースティングのイメージ</vt:lpstr>
      <vt:lpstr>スタッキングのイメージ</vt:lpstr>
      <vt:lpstr>kNN(k近傍法)</vt:lpstr>
      <vt:lpstr>ニューラルネットワーク</vt:lpstr>
      <vt:lpstr>次元削減</vt:lpstr>
      <vt:lpstr>クラスタリング</vt:lpstr>
      <vt:lpstr>k-means法</vt:lpstr>
      <vt:lpstr>個人レポート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機械学習を活かす方法</dc:title>
  <dc:creator>中西崇文</dc:creator>
  <cp:lastModifiedBy>中西崇文</cp:lastModifiedBy>
  <cp:revision>4</cp:revision>
  <dcterms:created xsi:type="dcterms:W3CDTF">2022-12-07T00:51:32Z</dcterms:created>
  <dcterms:modified xsi:type="dcterms:W3CDTF">2023-10-21T01:51:48Z</dcterms:modified>
</cp:coreProperties>
</file>